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66FFFF"/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7563-7559-4649-BBBE-027422A85AEF}" type="datetimeFigureOut">
              <a:rPr lang="zh-TW" altLang="en-US" smtClean="0"/>
              <a:t>2015/2/5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AD2B-6F3D-42C4-9855-7A0046571D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1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7563-7559-4649-BBBE-027422A85AEF}" type="datetimeFigureOut">
              <a:rPr lang="zh-TW" altLang="en-US" smtClean="0"/>
              <a:t>2015/2/5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AD2B-6F3D-42C4-9855-7A0046571D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74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7563-7559-4649-BBBE-027422A85AEF}" type="datetimeFigureOut">
              <a:rPr lang="zh-TW" altLang="en-US" smtClean="0"/>
              <a:t>2015/2/5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AD2B-6F3D-42C4-9855-7A0046571D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42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7563-7559-4649-BBBE-027422A85AEF}" type="datetimeFigureOut">
              <a:rPr lang="zh-TW" altLang="en-US" smtClean="0"/>
              <a:t>2015/2/5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AD2B-6F3D-42C4-9855-7A0046571D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15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7563-7559-4649-BBBE-027422A85AEF}" type="datetimeFigureOut">
              <a:rPr lang="zh-TW" altLang="en-US" smtClean="0"/>
              <a:t>2015/2/5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AD2B-6F3D-42C4-9855-7A0046571D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63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7563-7559-4649-BBBE-027422A85AEF}" type="datetimeFigureOut">
              <a:rPr lang="zh-TW" altLang="en-US" smtClean="0"/>
              <a:t>2015/2/5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AD2B-6F3D-42C4-9855-7A0046571D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23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7563-7559-4649-BBBE-027422A85AEF}" type="datetimeFigureOut">
              <a:rPr lang="zh-TW" altLang="en-US" smtClean="0"/>
              <a:t>2015/2/5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AD2B-6F3D-42C4-9855-7A0046571D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41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7563-7559-4649-BBBE-027422A85AEF}" type="datetimeFigureOut">
              <a:rPr lang="zh-TW" altLang="en-US" smtClean="0"/>
              <a:t>2015/2/5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AD2B-6F3D-42C4-9855-7A0046571D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79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7563-7559-4649-BBBE-027422A85AEF}" type="datetimeFigureOut">
              <a:rPr lang="zh-TW" altLang="en-US" smtClean="0"/>
              <a:t>2015/2/5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AD2B-6F3D-42C4-9855-7A0046571D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7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86B7563-7559-4649-BBBE-027422A85AEF}" type="datetimeFigureOut">
              <a:rPr lang="zh-TW" altLang="en-US" smtClean="0"/>
              <a:t>2015/2/5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BCAD2B-6F3D-42C4-9855-7A0046571D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16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7563-7559-4649-BBBE-027422A85AEF}" type="datetimeFigureOut">
              <a:rPr lang="zh-TW" altLang="en-US" smtClean="0"/>
              <a:t>2015/2/5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AD2B-6F3D-42C4-9855-7A0046571D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94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86B7563-7559-4649-BBBE-027422A85AEF}" type="datetimeFigureOut">
              <a:rPr lang="zh-TW" altLang="en-US" smtClean="0"/>
              <a:t>2015/2/5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BCAD2B-6F3D-42C4-9855-7A0046571D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86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b="1" dirty="0"/>
              <a:t>實驗三 牛奶成份分析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75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zh-TW" altLang="en-US" dirty="0" smtClean="0"/>
              <a:t>        蛋白質</a:t>
            </a:r>
            <a:r>
              <a:rPr lang="zh-TW" altLang="en-US" dirty="0"/>
              <a:t>包含有不同種類的酵素及免疫血球素等，而最主要的成份為中性的酪蛋白和乳球蛋白質。酪蛋白分子量約為</a:t>
            </a:r>
            <a:r>
              <a:rPr lang="en-US" altLang="zh-TW" dirty="0"/>
              <a:t>24000</a:t>
            </a:r>
            <a:r>
              <a:rPr lang="zh-TW" altLang="en-US" dirty="0"/>
              <a:t>，約占牛奶蛋白質的</a:t>
            </a:r>
            <a:r>
              <a:rPr lang="en-US" altLang="zh-TW" dirty="0"/>
              <a:t>80%</a:t>
            </a:r>
            <a:r>
              <a:rPr lang="zh-TW" altLang="en-US" dirty="0"/>
              <a:t>，在其胺基酸序列中約含</a:t>
            </a:r>
            <a:r>
              <a:rPr lang="en-US" altLang="zh-TW" dirty="0"/>
              <a:t>200</a:t>
            </a:r>
            <a:r>
              <a:rPr lang="zh-TW" altLang="en-US" dirty="0"/>
              <a:t>個胺基酸殘基及至少</a:t>
            </a:r>
            <a:r>
              <a:rPr lang="en-US" altLang="zh-TW" dirty="0"/>
              <a:t>5</a:t>
            </a:r>
            <a:r>
              <a:rPr lang="zh-TW" altLang="en-US" dirty="0"/>
              <a:t>個磷酸基</a:t>
            </a:r>
            <a:r>
              <a:rPr lang="en-US" altLang="zh-TW" dirty="0"/>
              <a:t>(</a:t>
            </a:r>
            <a:r>
              <a:rPr lang="zh-TW" altLang="en-US" dirty="0"/>
              <a:t>攜帶</a:t>
            </a:r>
            <a:r>
              <a:rPr lang="en-US" altLang="zh-TW" dirty="0"/>
              <a:t>Ca</a:t>
            </a:r>
            <a:r>
              <a:rPr lang="en-US" altLang="zh-TW" baseline="30000" dirty="0"/>
              <a:t>2+)</a:t>
            </a:r>
            <a:r>
              <a:rPr lang="zh-TW" altLang="en-US" dirty="0"/>
              <a:t>，而乳球蛋白質分子量約為</a:t>
            </a:r>
            <a:r>
              <a:rPr lang="en-US" altLang="zh-TW" dirty="0"/>
              <a:t>17500</a:t>
            </a:r>
            <a:r>
              <a:rPr lang="zh-TW" altLang="en-US" dirty="0"/>
              <a:t>，約含</a:t>
            </a:r>
            <a:r>
              <a:rPr lang="en-US" altLang="zh-TW" dirty="0"/>
              <a:t>160</a:t>
            </a:r>
            <a:r>
              <a:rPr lang="zh-TW" altLang="en-US" dirty="0"/>
              <a:t>個胺基酸殘基。</a:t>
            </a:r>
          </a:p>
          <a:p>
            <a:pPr algn="just">
              <a:lnSpc>
                <a:spcPct val="150000"/>
              </a:lnSpc>
            </a:pPr>
            <a:r>
              <a:rPr lang="zh-TW" altLang="en-US" dirty="0"/>
              <a:t>    </a:t>
            </a:r>
            <a:r>
              <a:rPr lang="zh-TW" altLang="en-US" dirty="0" smtClean="0"/>
              <a:t>    酪</a:t>
            </a:r>
            <a:r>
              <a:rPr lang="zh-TW" altLang="en-US" dirty="0"/>
              <a:t>蛋白的等電點在</a:t>
            </a:r>
            <a:r>
              <a:rPr lang="en-US" altLang="zh-TW" dirty="0"/>
              <a:t>pH=4.7</a:t>
            </a:r>
            <a:r>
              <a:rPr lang="zh-TW" altLang="en-US" dirty="0"/>
              <a:t>，當牛奶酸化時會使得酪蛋白與某些脂肪沉澱出來；脂肪可用酒精洗滌去除，而分離出的濾液可做其他成分之分析，如</a:t>
            </a:r>
            <a:r>
              <a:rPr lang="en-US" altLang="zh-TW" dirty="0"/>
              <a:t>PO</a:t>
            </a:r>
            <a:r>
              <a:rPr lang="en-US" altLang="zh-TW" baseline="-25000" dirty="0"/>
              <a:t>4</a:t>
            </a:r>
            <a:r>
              <a:rPr lang="en-US" altLang="zh-TW" baseline="30000" dirty="0"/>
              <a:t>3-</a:t>
            </a:r>
            <a:r>
              <a:rPr lang="zh-TW" altLang="en-US" dirty="0"/>
              <a:t>、</a:t>
            </a:r>
            <a:r>
              <a:rPr lang="en-US" altLang="zh-TW" dirty="0"/>
              <a:t>Ca</a:t>
            </a:r>
            <a:r>
              <a:rPr lang="en-US" altLang="zh-TW" baseline="30000" dirty="0"/>
              <a:t>2+</a:t>
            </a:r>
            <a:r>
              <a:rPr lang="zh-TW" altLang="en-US" dirty="0"/>
              <a:t>與乳糖測定。在本實驗中將</a:t>
            </a:r>
            <a:r>
              <a:rPr lang="zh-TW" altLang="en-US" dirty="0">
                <a:solidFill>
                  <a:srgbClr val="0000FF"/>
                </a:solidFill>
              </a:rPr>
              <a:t>分離並鑑定牛奶中的</a:t>
            </a:r>
            <a:r>
              <a:rPr lang="zh-TW" altLang="en-US" b="1" u="sng" dirty="0">
                <a:solidFill>
                  <a:srgbClr val="0000FF"/>
                </a:solidFill>
              </a:rPr>
              <a:t>酪蛋白</a:t>
            </a:r>
            <a:r>
              <a:rPr lang="zh-TW" altLang="en-US" dirty="0">
                <a:solidFill>
                  <a:srgbClr val="0000FF"/>
                </a:solidFill>
              </a:rPr>
              <a:t>及</a:t>
            </a:r>
            <a:r>
              <a:rPr lang="zh-TW" altLang="en-US" b="1" u="sng" dirty="0">
                <a:solidFill>
                  <a:srgbClr val="0000FF"/>
                </a:solidFill>
              </a:rPr>
              <a:t>鈣含量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02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器材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49680" y="4231711"/>
            <a:ext cx="10058400" cy="1116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50mL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牛奶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1mL50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%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醋酸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25mL95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%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酒精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 </a:t>
            </a:r>
            <a:r>
              <a:rPr lang="en-US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2-3mL 0.1 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氫氧化鈉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溶液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 </a:t>
            </a:r>
            <a:r>
              <a:rPr lang="en-US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滴</a:t>
            </a:r>
            <a:r>
              <a:rPr lang="en-US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0.2 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硫酸銅水溶液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250mL 0.01M EDTA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溶液、</a:t>
            </a:r>
            <a:r>
              <a:rPr lang="en-US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pH=10 buffer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EBT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指示劑</a:t>
            </a:r>
            <a:endParaRPr lang="zh-TW" altLang="zh-TW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066800" y="253825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b="1" dirty="0" smtClean="0"/>
              <a:t>試劑</a:t>
            </a:r>
            <a:endParaRPr lang="zh-TW" altLang="zh-TW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249680" y="1998134"/>
            <a:ext cx="10058400" cy="11164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zh-TW" dirty="0" smtClean="0"/>
              <a:t>量筒</a:t>
            </a:r>
            <a:r>
              <a:rPr lang="zh-TW" altLang="en-US" dirty="0" smtClean="0"/>
              <a:t>、燒杯、溫度計、滴定管、</a:t>
            </a:r>
            <a:r>
              <a:rPr lang="zh-TW" altLang="zh-TW" dirty="0" smtClean="0"/>
              <a:t>錐形瓶</a:t>
            </a:r>
            <a:r>
              <a:rPr lang="zh-TW" altLang="en-US" dirty="0" smtClean="0"/>
              <a:t>、</a:t>
            </a:r>
            <a:r>
              <a:rPr lang="zh-TW" altLang="zh-TW" dirty="0" smtClean="0"/>
              <a:t>抽氣過濾瓶</a:t>
            </a:r>
            <a:r>
              <a:rPr lang="zh-TW" altLang="en-US" dirty="0" smtClean="0"/>
              <a:t>、</a:t>
            </a:r>
            <a:r>
              <a:rPr lang="zh-TW" altLang="zh-TW" dirty="0" smtClean="0"/>
              <a:t>濾紙</a:t>
            </a:r>
            <a:r>
              <a:rPr lang="zh-TW" altLang="en-US" dirty="0" smtClean="0"/>
              <a:t>、</a:t>
            </a:r>
            <a:r>
              <a:rPr lang="zh-TW" altLang="zh-TW" dirty="0" smtClean="0"/>
              <a:t>白瓷漏斗</a:t>
            </a:r>
            <a:r>
              <a:rPr lang="zh-TW" altLang="en-US" dirty="0" smtClean="0"/>
              <a:t>、</a:t>
            </a:r>
            <a:r>
              <a:rPr lang="zh-TW" altLang="zh-TW" dirty="0" smtClean="0"/>
              <a:t>加熱板</a:t>
            </a:r>
            <a:r>
              <a:rPr lang="zh-TW" altLang="en-US" dirty="0" smtClean="0"/>
              <a:t>、</a:t>
            </a:r>
            <a:r>
              <a:rPr lang="zh-TW" altLang="zh-TW" dirty="0" smtClean="0"/>
              <a:t>錶玻璃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90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步驟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/>
              <a:t>I.</a:t>
            </a:r>
            <a:r>
              <a:rPr lang="zh-TW" altLang="zh-TW" sz="2800" b="1" dirty="0"/>
              <a:t>酪蛋白的分離與鑑定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zh-TW" dirty="0" smtClean="0"/>
              <a:t>用</a:t>
            </a:r>
            <a:r>
              <a:rPr lang="en-US" altLang="zh-TW" dirty="0"/>
              <a:t>100 mL</a:t>
            </a:r>
            <a:r>
              <a:rPr lang="zh-TW" altLang="zh-TW" dirty="0"/>
              <a:t>量筒量取</a:t>
            </a:r>
            <a:r>
              <a:rPr lang="en-US" altLang="zh-TW" dirty="0"/>
              <a:t>50 mL</a:t>
            </a:r>
            <a:r>
              <a:rPr lang="zh-TW" altLang="zh-TW" dirty="0" smtClean="0"/>
              <a:t>牛奶</a:t>
            </a:r>
            <a:r>
              <a:rPr lang="zh-TW" altLang="zh-TW" dirty="0"/>
              <a:t>，倒入一</a:t>
            </a:r>
            <a:r>
              <a:rPr lang="en-US" altLang="zh-TW" dirty="0"/>
              <a:t>125 mL</a:t>
            </a:r>
            <a:r>
              <a:rPr lang="zh-TW" altLang="zh-TW" dirty="0" smtClean="0"/>
              <a:t>錐形</a:t>
            </a:r>
            <a:r>
              <a:rPr lang="zh-TW" altLang="zh-TW" dirty="0"/>
              <a:t>瓶中。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zh-TW" dirty="0" smtClean="0"/>
              <a:t>將</a:t>
            </a:r>
            <a:r>
              <a:rPr lang="zh-TW" altLang="zh-TW" dirty="0"/>
              <a:t>錐形瓶</a:t>
            </a:r>
            <a:r>
              <a:rPr lang="en-US" altLang="zh-TW" dirty="0"/>
              <a:t>(</a:t>
            </a:r>
            <a:r>
              <a:rPr lang="zh-TW" altLang="zh-TW" dirty="0"/>
              <a:t>含牛奶</a:t>
            </a:r>
            <a:r>
              <a:rPr lang="en-US" altLang="zh-TW" dirty="0"/>
              <a:t>)</a:t>
            </a:r>
            <a:r>
              <a:rPr lang="zh-TW" altLang="zh-TW" dirty="0"/>
              <a:t>秤重後在</a:t>
            </a:r>
            <a:r>
              <a:rPr lang="en-US" altLang="zh-TW" dirty="0"/>
              <a:t>40 ℃</a:t>
            </a:r>
            <a:r>
              <a:rPr lang="zh-TW" altLang="zh-TW" dirty="0"/>
              <a:t>水浴中加熱，一邊攪拌一邊逐滴加入約</a:t>
            </a:r>
            <a:r>
              <a:rPr lang="en-US" altLang="zh-TW" dirty="0"/>
              <a:t>1 mL</a:t>
            </a:r>
            <a:r>
              <a:rPr lang="en-US" altLang="zh-TW" dirty="0" smtClean="0"/>
              <a:t> </a:t>
            </a:r>
            <a:r>
              <a:rPr lang="en-US" altLang="zh-TW" dirty="0"/>
              <a:t>50%</a:t>
            </a:r>
            <a:r>
              <a:rPr lang="zh-TW" altLang="zh-TW" dirty="0"/>
              <a:t>醋酸。此時會有絮狀乳白色沉澱物析出，醋酸一直加到沉澱物不再增加為止。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zh-TW" dirty="0"/>
              <a:t>室溫下冷卻，抽氣過濾，</a:t>
            </a:r>
            <a:r>
              <a:rPr lang="zh-TW" altLang="zh-TW" sz="28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保留濾液及濾餅</a:t>
            </a:r>
            <a:r>
              <a:rPr lang="zh-TW" altLang="zh-TW" dirty="0"/>
              <a:t>。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zh-TW" dirty="0"/>
              <a:t>將上述固體</a:t>
            </a:r>
            <a:r>
              <a:rPr lang="en-US" altLang="zh-TW" dirty="0"/>
              <a:t>(</a:t>
            </a:r>
            <a:r>
              <a:rPr lang="zh-TW" altLang="zh-TW" dirty="0"/>
              <a:t>酪蛋白</a:t>
            </a:r>
            <a:r>
              <a:rPr lang="en-US" altLang="zh-TW" dirty="0"/>
              <a:t>-</a:t>
            </a:r>
            <a:r>
              <a:rPr lang="zh-TW" altLang="zh-TW" dirty="0"/>
              <a:t>脂肪混合物</a:t>
            </a:r>
            <a:r>
              <a:rPr lang="en-US" altLang="zh-TW" dirty="0"/>
              <a:t>)</a:t>
            </a:r>
            <a:r>
              <a:rPr lang="zh-TW" altLang="zh-TW" dirty="0"/>
              <a:t>置於裝有</a:t>
            </a:r>
            <a:r>
              <a:rPr lang="en-US" altLang="zh-TW" dirty="0"/>
              <a:t>25 mL</a:t>
            </a:r>
            <a:r>
              <a:rPr lang="en-US" altLang="zh-TW" dirty="0" smtClean="0"/>
              <a:t> </a:t>
            </a:r>
            <a:r>
              <a:rPr lang="en-US" altLang="zh-TW" dirty="0"/>
              <a:t>95%</a:t>
            </a:r>
            <a:r>
              <a:rPr lang="zh-TW" altLang="zh-TW" dirty="0"/>
              <a:t>酒精的燒杯中，均勻攪拌後，抽氣過濾。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zh-TW" dirty="0"/>
              <a:t>將過濾後的酪蛋白沉澱物展開在表玻璃或濾紙上乾燥、秤重，並計算酪蛋白在牛奶中的重量百分比。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步驟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/>
              <a:t>II.</a:t>
            </a:r>
            <a:r>
              <a:rPr lang="zh-TW" altLang="zh-TW" sz="2800" b="1" dirty="0"/>
              <a:t>雙脲</a:t>
            </a:r>
            <a:r>
              <a:rPr lang="zh-TW" altLang="zh-TW" sz="2800" b="1" dirty="0" smtClean="0"/>
              <a:t>試驗</a:t>
            </a:r>
            <a:r>
              <a:rPr lang="en-US" altLang="zh-TW" sz="2800" b="1" dirty="0"/>
              <a:t>-</a:t>
            </a:r>
            <a:r>
              <a:rPr lang="zh-TW" altLang="zh-TW" sz="2800" dirty="0" smtClean="0">
                <a:solidFill>
                  <a:srgbClr val="0000FF"/>
                </a:solidFill>
              </a:rPr>
              <a:t>濾餅</a:t>
            </a:r>
            <a:endParaRPr lang="zh-TW" altLang="zh-TW" sz="2800" b="1" dirty="0"/>
          </a:p>
          <a:p>
            <a:pPr marL="457200" indent="-457200">
              <a:buFont typeface="+mj-lt"/>
              <a:buAutoNum type="arabicPeriod"/>
            </a:pPr>
            <a:r>
              <a:rPr lang="zh-TW" altLang="zh-TW" dirty="0" smtClean="0"/>
              <a:t>取</a:t>
            </a:r>
            <a:r>
              <a:rPr lang="en-US" altLang="zh-TW" dirty="0"/>
              <a:t>2~3 mL</a:t>
            </a:r>
            <a:r>
              <a:rPr lang="en-US" altLang="zh-TW" dirty="0" smtClean="0"/>
              <a:t> </a:t>
            </a:r>
            <a:r>
              <a:rPr lang="en-US" altLang="zh-TW" dirty="0"/>
              <a:t>0.1 M </a:t>
            </a:r>
            <a:r>
              <a:rPr lang="en-US" altLang="zh-TW" dirty="0" err="1"/>
              <a:t>NaOH</a:t>
            </a:r>
            <a:r>
              <a:rPr lang="zh-TW" altLang="zh-TW" dirty="0"/>
              <a:t>水溶液溶掉</a:t>
            </a:r>
            <a:r>
              <a:rPr lang="en-US" altLang="zh-TW" dirty="0"/>
              <a:t>10~20 mg </a:t>
            </a:r>
            <a:r>
              <a:rPr lang="zh-TW" altLang="zh-TW" dirty="0"/>
              <a:t>酪</a:t>
            </a:r>
            <a:r>
              <a:rPr lang="zh-TW" altLang="zh-TW" dirty="0" smtClean="0"/>
              <a:t>蛋白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zh-TW" dirty="0" smtClean="0"/>
              <a:t>慢慢</a:t>
            </a:r>
            <a:r>
              <a:rPr lang="zh-TW" altLang="zh-TW" dirty="0"/>
              <a:t>地加入</a:t>
            </a:r>
            <a:r>
              <a:rPr lang="en-US" altLang="zh-TW" dirty="0"/>
              <a:t>10</a:t>
            </a:r>
            <a:r>
              <a:rPr lang="zh-TW" altLang="zh-TW" dirty="0"/>
              <a:t>滴</a:t>
            </a:r>
            <a:r>
              <a:rPr lang="en-US" altLang="zh-TW" dirty="0"/>
              <a:t>0.2 M CuSO</a:t>
            </a:r>
            <a:r>
              <a:rPr lang="en-US" altLang="zh-TW" baseline="-25000" dirty="0"/>
              <a:t>4</a:t>
            </a:r>
            <a:r>
              <a:rPr lang="zh-TW" altLang="zh-TW" dirty="0"/>
              <a:t>水溶液，均勻混合，若有紅紫色或紫灰色出現，表示生肽鍵存在。 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3" t="5957" r="22864"/>
          <a:stretch/>
        </p:blipFill>
        <p:spPr>
          <a:xfrm>
            <a:off x="2627602" y="3429000"/>
            <a:ext cx="2781523" cy="291814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94" t="6385" r="21066" b="45164"/>
          <a:stretch/>
        </p:blipFill>
        <p:spPr>
          <a:xfrm>
            <a:off x="7949133" y="3428999"/>
            <a:ext cx="2318679" cy="2918142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6033633" y="4643371"/>
            <a:ext cx="1210614" cy="489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17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步驟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/>
              <a:t>III.</a:t>
            </a:r>
            <a:r>
              <a:rPr lang="zh-TW" altLang="zh-TW" sz="2800" b="1" dirty="0"/>
              <a:t>鈣含量</a:t>
            </a:r>
            <a:r>
              <a:rPr lang="zh-TW" altLang="zh-TW" sz="2800" b="1" dirty="0" smtClean="0"/>
              <a:t>測試</a:t>
            </a:r>
            <a:r>
              <a:rPr lang="en-US" altLang="zh-TW" sz="2800" b="1" dirty="0" smtClean="0"/>
              <a:t>(</a:t>
            </a:r>
            <a:r>
              <a:rPr lang="zh-TW" altLang="zh-TW" sz="2800" dirty="0" smtClean="0"/>
              <a:t>以</a:t>
            </a:r>
            <a:r>
              <a:rPr lang="zh-TW" altLang="zh-TW" sz="2800" dirty="0"/>
              <a:t>直接滴定法測定牛奶中鈣的</a:t>
            </a:r>
            <a:r>
              <a:rPr lang="zh-TW" altLang="zh-TW" sz="2800" dirty="0" smtClean="0"/>
              <a:t>含量</a:t>
            </a:r>
            <a:r>
              <a:rPr lang="en-US" altLang="zh-TW" sz="2800" dirty="0" smtClean="0"/>
              <a:t>)-</a:t>
            </a:r>
            <a:r>
              <a:rPr lang="zh-TW" altLang="zh-TW" sz="2800" dirty="0" smtClean="0">
                <a:solidFill>
                  <a:srgbClr val="0000FF"/>
                </a:solidFill>
              </a:rPr>
              <a:t>濾液</a:t>
            </a:r>
            <a:endParaRPr lang="en-US" altLang="zh-TW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配製</a:t>
            </a:r>
            <a:r>
              <a:rPr lang="en-US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0.01M EDTA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溶液。</a:t>
            </a:r>
            <a:endParaRPr lang="en-US" altLang="zh-TW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取</a:t>
            </a:r>
            <a:r>
              <a:rPr lang="en-US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10mL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濾液至錐形瓶中，加入</a:t>
            </a:r>
            <a:r>
              <a:rPr lang="en-US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1.5mL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pH=10 buffer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en-US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滴 </a:t>
            </a:r>
            <a:r>
              <a:rPr lang="en-US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EBT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指示劑。</a:t>
            </a:r>
            <a:endParaRPr lang="en-US" altLang="zh-TW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0.01M EDTA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溶液滴定至溶液由紅變藍。</a:t>
            </a:r>
            <a:endParaRPr lang="zh-TW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67" r="27075" b="38216"/>
          <a:stretch/>
        </p:blipFill>
        <p:spPr>
          <a:xfrm>
            <a:off x="3159454" y="3709116"/>
            <a:ext cx="1554214" cy="295570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3107" r="15057" b="32770"/>
          <a:stretch/>
        </p:blipFill>
        <p:spPr>
          <a:xfrm>
            <a:off x="7031066" y="3709116"/>
            <a:ext cx="1575396" cy="2923505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>
            <a:off x="5382970" y="4803819"/>
            <a:ext cx="1210614" cy="489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5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42304" y="1151453"/>
            <a:ext cx="1030739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Arial" panose="020B0604020202020204" pitchFamily="34" charset="0"/>
              </a:rPr>
              <a:t>等電</a:t>
            </a:r>
            <a:r>
              <a:rPr lang="zh-TW" altLang="en-US" sz="3200" dirty="0" smtClean="0">
                <a:latin typeface="Arial" panose="020B0604020202020204" pitchFamily="34" charset="0"/>
              </a:rPr>
              <a:t>點</a:t>
            </a:r>
            <a:endParaRPr lang="en-US" altLang="zh-TW" sz="3200" dirty="0" smtClean="0">
              <a:latin typeface="Arial" panose="020B0604020202020204" pitchFamily="34" charset="0"/>
            </a:endParaRPr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2000" dirty="0" smtClean="0">
                <a:latin typeface="Arial" panose="020B0604020202020204" pitchFamily="34" charset="0"/>
              </a:rPr>
              <a:t>       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等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電點是一個分子或者表面不帶電荷時的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pH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值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。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     兩性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分子同時含有帶正電荷和負電荷的官能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團，整個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分子的總電荷則由其周圍環境的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pH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值決定，根據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pH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值的不同整個分子可能帶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正電或負電荷。因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兩性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分子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在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不同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pH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值環境中可能會吸收或者喪失質子（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H</a:t>
            </a:r>
            <a:r>
              <a:rPr lang="en-US" altLang="zh-TW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+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），故在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pH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值等於等電點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時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兩性分子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所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帶的正電荷和負電荷互相抵消，使得整個分子不帶電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。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      在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等電點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時蛋白質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分子以兩性離子形式存在，其分子淨電荷為零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即正負電荷相等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)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，此時蛋白質分子顆粒在溶液中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因無相同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電荷的相互排斥，分子相互之間的作用力減弱，其顆粒極易碰撞、凝聚而產生沉澱，所以蛋白質在等電點時，其溶解度最小，最易形成沉澱物。</a:t>
            </a:r>
          </a:p>
        </p:txBody>
      </p:sp>
    </p:spTree>
    <p:extLst>
      <p:ext uri="{BB962C8B-B14F-4D97-AF65-F5344CB8AC3E}">
        <p14:creationId xmlns:p14="http://schemas.microsoft.com/office/powerpoint/2010/main" val="17110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自訂 3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121</TotalTime>
  <Words>666</Words>
  <Application>Microsoft Office PowerPoint</Application>
  <PresentationFormat>寬螢幕</PresentationFormat>
  <Paragraphs>29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標楷體</vt:lpstr>
      <vt:lpstr>Arial</vt:lpstr>
      <vt:lpstr>Calibri</vt:lpstr>
      <vt:lpstr>Times New Roman</vt:lpstr>
      <vt:lpstr>回顧</vt:lpstr>
      <vt:lpstr>實驗三 牛奶成份分析</vt:lpstr>
      <vt:lpstr>原理</vt:lpstr>
      <vt:lpstr>器材</vt:lpstr>
      <vt:lpstr>步驟</vt:lpstr>
      <vt:lpstr>步驟</vt:lpstr>
      <vt:lpstr>步驟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實驗三 牛奶成份分析</dc:title>
  <dc:creator>Windows User</dc:creator>
  <cp:lastModifiedBy>USER</cp:lastModifiedBy>
  <cp:revision>15</cp:revision>
  <dcterms:created xsi:type="dcterms:W3CDTF">2015-02-03T12:03:22Z</dcterms:created>
  <dcterms:modified xsi:type="dcterms:W3CDTF">2015-02-05T07:08:00Z</dcterms:modified>
</cp:coreProperties>
</file>