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60" r:id="rId5"/>
    <p:sldId id="267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0000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596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7367-989F-4684-AE88-75431EF53108}" type="datetimeFigureOut">
              <a:rPr lang="zh-TW" altLang="en-US" smtClean="0"/>
              <a:t>2014/9/6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16476-281E-4C27-951A-22D92DE7852B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7367-989F-4684-AE88-75431EF53108}" type="datetimeFigureOut">
              <a:rPr lang="zh-TW" altLang="en-US" smtClean="0"/>
              <a:t>2014/9/6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16476-281E-4C27-951A-22D92DE7852B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7367-989F-4684-AE88-75431EF53108}" type="datetimeFigureOut">
              <a:rPr lang="zh-TW" altLang="en-US" smtClean="0"/>
              <a:t>2014/9/6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16476-281E-4C27-951A-22D92DE7852B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7367-989F-4684-AE88-75431EF53108}" type="datetimeFigureOut">
              <a:rPr lang="zh-TW" altLang="en-US" smtClean="0"/>
              <a:t>2014/9/6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16476-281E-4C27-951A-22D92DE7852B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7367-989F-4684-AE88-75431EF53108}" type="datetimeFigureOut">
              <a:rPr lang="zh-TW" altLang="en-US" smtClean="0"/>
              <a:t>2014/9/6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16476-281E-4C27-951A-22D92DE7852B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7367-989F-4684-AE88-75431EF53108}" type="datetimeFigureOut">
              <a:rPr lang="zh-TW" altLang="en-US" smtClean="0"/>
              <a:t>2014/9/6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16476-281E-4C27-951A-22D92DE7852B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7367-989F-4684-AE88-75431EF53108}" type="datetimeFigureOut">
              <a:rPr lang="zh-TW" altLang="en-US" smtClean="0"/>
              <a:t>2014/9/6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16476-281E-4C27-951A-22D92DE7852B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7367-989F-4684-AE88-75431EF53108}" type="datetimeFigureOut">
              <a:rPr lang="zh-TW" altLang="en-US" smtClean="0"/>
              <a:t>2014/9/6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16476-281E-4C27-951A-22D92DE7852B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7367-989F-4684-AE88-75431EF53108}" type="datetimeFigureOut">
              <a:rPr lang="zh-TW" altLang="en-US" smtClean="0"/>
              <a:t>2014/9/6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16476-281E-4C27-951A-22D92DE7852B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7367-989F-4684-AE88-75431EF53108}" type="datetimeFigureOut">
              <a:rPr lang="zh-TW" altLang="en-US" smtClean="0"/>
              <a:t>2014/9/6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16476-281E-4C27-951A-22D92DE7852B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7367-989F-4684-AE88-75431EF53108}" type="datetimeFigureOut">
              <a:rPr lang="zh-TW" altLang="en-US" smtClean="0"/>
              <a:t>2014/9/6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16476-281E-4C27-951A-22D92DE7852B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25D87367-989F-4684-AE88-75431EF53108}" type="datetimeFigureOut">
              <a:rPr lang="zh-TW" altLang="en-US" smtClean="0"/>
              <a:t>2014/9/6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C6016476-281E-4C27-951A-22D92DE7852B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1654278" y="1314564"/>
            <a:ext cx="5835444" cy="13943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TW" sz="3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Cation</a:t>
            </a:r>
            <a:r>
              <a:rPr lang="en-US" altLang="zh-TW" sz="3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Group 2</a:t>
            </a:r>
            <a:br>
              <a:rPr lang="en-US" altLang="zh-TW" sz="3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zh-TW" sz="3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 Acid Hydrogen Sulfide Group</a:t>
            </a:r>
            <a:endParaRPr lang="zh-TW" altLang="en-US" sz="3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1659985" y="2852936"/>
            <a:ext cx="58240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Hg</a:t>
            </a:r>
            <a:r>
              <a:rPr lang="en-US" altLang="zh-TW" sz="2000" b="1" baseline="30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2+</a:t>
            </a:r>
            <a:r>
              <a:rPr lang="zh-TW" altLang="en-US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、</a:t>
            </a:r>
            <a:r>
              <a:rPr lang="en-US" altLang="zh-TW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Bi</a:t>
            </a:r>
            <a:r>
              <a:rPr lang="en-US" altLang="zh-TW" sz="2000" b="1" baseline="30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3+</a:t>
            </a:r>
            <a:r>
              <a:rPr lang="zh-TW" altLang="en-US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、</a:t>
            </a:r>
            <a:r>
              <a:rPr lang="en-US" altLang="zh-TW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Cu</a:t>
            </a:r>
            <a:r>
              <a:rPr lang="en-US" altLang="zh-TW" sz="2000" b="1" baseline="30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2+</a:t>
            </a:r>
            <a:r>
              <a:rPr lang="zh-TW" altLang="en-US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、</a:t>
            </a:r>
            <a:r>
              <a:rPr lang="en-US" altLang="zh-TW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en-US" altLang="zh-TW" sz="2000" b="1" baseline="30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3+</a:t>
            </a:r>
            <a:r>
              <a:rPr lang="zh-TW" altLang="en-US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、</a:t>
            </a:r>
            <a:r>
              <a:rPr lang="en-US" altLang="zh-TW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Sb</a:t>
            </a:r>
            <a:r>
              <a:rPr lang="en-US" altLang="zh-TW" sz="2000" b="1" baseline="30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3+</a:t>
            </a:r>
            <a:r>
              <a:rPr lang="zh-TW" altLang="en-US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、</a:t>
            </a:r>
            <a:r>
              <a:rPr lang="en-US" altLang="zh-TW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Pb</a:t>
            </a:r>
            <a:r>
              <a:rPr lang="en-US" altLang="zh-TW" sz="2000" b="1" baseline="30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2+</a:t>
            </a:r>
            <a:r>
              <a:rPr lang="zh-TW" altLang="en-US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、</a:t>
            </a:r>
            <a:r>
              <a:rPr lang="en-US" altLang="zh-TW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Cd</a:t>
            </a:r>
            <a:r>
              <a:rPr lang="en-US" altLang="zh-TW" sz="2000" b="1" baseline="30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2+</a:t>
            </a:r>
            <a:r>
              <a:rPr lang="zh-TW" altLang="en-US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、</a:t>
            </a:r>
            <a:r>
              <a:rPr lang="en-US" altLang="zh-TW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Sn</a:t>
            </a:r>
            <a:r>
              <a:rPr lang="en-US" altLang="zh-TW" sz="2000" b="1" baseline="30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altLang="zh-TW" sz="2000" b="1" baseline="30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endParaRPr lang="zh-TW" altLang="en-US" sz="2000" b="1" baseline="30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4489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755200"/>
              </p:ext>
            </p:extLst>
          </p:nvPr>
        </p:nvGraphicFramePr>
        <p:xfrm>
          <a:off x="611560" y="827615"/>
          <a:ext cx="5400600" cy="9361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00600"/>
              </a:tblGrid>
              <a:tr h="46805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TW" sz="14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Soln. 4-2 </a:t>
                      </a:r>
                      <a:r>
                        <a:rPr lang="zh-TW" altLang="en-US" sz="1400" b="1" baseline="0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</a:rPr>
                        <a:t>SbCl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</a:rPr>
                        <a:t>4</a:t>
                      </a:r>
                      <a:r>
                        <a:rPr lang="en-US" altLang="zh-TW" sz="1400" b="1" baseline="30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</a:rPr>
                        <a:t>-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</a:rPr>
                        <a:t>、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</a:rPr>
                        <a:t>SnCl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</a:rPr>
                        <a:t>6</a:t>
                      </a:r>
                      <a:r>
                        <a:rPr lang="en-US" altLang="zh-TW" sz="1400" b="1" baseline="30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</a:rPr>
                        <a:t>2-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</a:rPr>
                        <a:t>、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</a:rPr>
                        <a:t>(HgCl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</a:rPr>
                        <a:t>4</a:t>
                      </a:r>
                      <a:r>
                        <a:rPr lang="en-US" altLang="zh-TW" sz="1400" b="1" baseline="30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</a:rPr>
                        <a:t>2-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</a:rPr>
                        <a:t>)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</a:rPr>
                        <a:t>、</a:t>
                      </a:r>
                      <a:r>
                        <a:rPr lang="en-US" altLang="zh-TW" sz="14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</a:rPr>
                        <a:t>HCl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</a:rPr>
                        <a:t>、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</a:rPr>
                        <a:t>H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</a:rPr>
                        <a:t>2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</a:rPr>
                        <a:t>S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</a:rPr>
                        <a:t>、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</a:rPr>
                        <a:t>TA</a:t>
                      </a:r>
                      <a:endParaRPr lang="zh-TW" altLang="en-US" sz="1400" b="1" baseline="30000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468052">
                <a:tc>
                  <a:txBody>
                    <a:bodyPr/>
                    <a:lstStyle/>
                    <a:p>
                      <a:pPr marL="273050" marR="0" indent="-2730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蒸發至原體積一半或 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</a:t>
                      </a:r>
                      <a:r>
                        <a:rPr lang="en-US" altLang="zh-TW" sz="1400" b="1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400" b="1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滴後 </a:t>
                      </a:r>
                      <a:r>
                        <a:rPr lang="en-US" altLang="zh-TW" sz="1400" b="1" baseline="30000" dirty="0" smtClean="0">
                          <a:solidFill>
                            <a:srgbClr val="FF0066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</a:t>
                      </a:r>
                      <a:r>
                        <a:rPr lang="zh-TW" altLang="en-US" sz="1400" b="1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，以 </a:t>
                      </a:r>
                      <a:r>
                        <a:rPr lang="en-US" altLang="zh-TW" sz="1400" b="1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 mL H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</a:t>
                      </a:r>
                      <a:r>
                        <a:rPr lang="en-US" altLang="zh-TW" sz="1400" b="1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O </a:t>
                      </a:r>
                      <a:r>
                        <a:rPr lang="zh-TW" altLang="en-US" sz="1400" b="1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稀釋並分成二管</a:t>
                      </a:r>
                      <a:endParaRPr lang="en-US" altLang="zh-TW" sz="1400" b="1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0121542"/>
              </p:ext>
            </p:extLst>
          </p:nvPr>
        </p:nvGraphicFramePr>
        <p:xfrm>
          <a:off x="4932040" y="2591767"/>
          <a:ext cx="3744416" cy="114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44416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TW" sz="1400" b="1" baseline="0" dirty="0" err="1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Sb</a:t>
                      </a:r>
                      <a:r>
                        <a:rPr lang="en-US" altLang="zh-TW" sz="1400" b="1" baseline="0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test</a:t>
                      </a:r>
                      <a:endParaRPr lang="zh-TW" altLang="en-US" sz="1400" b="1" baseline="30000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73050" marR="0" indent="-2730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加 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0.25~0.5 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匙 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H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C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O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及 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1~2d TA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，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warm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橙色沉澱 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Sb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S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400" b="1" dirty="0" smtClean="0">
                          <a:solidFill>
                            <a:srgbClr val="FF0000"/>
                          </a:solidFill>
                          <a:latin typeface="Times New Roman"/>
                          <a:ea typeface="標楷體" pitchFamily="65" charset="-120"/>
                          <a:cs typeface="Times New Roman"/>
                        </a:rPr>
                        <a:t>→ </a:t>
                      </a:r>
                      <a:r>
                        <a:rPr lang="en-US" altLang="zh-TW" sz="1400" b="1" dirty="0" err="1" smtClean="0">
                          <a:solidFill>
                            <a:srgbClr val="FF0000"/>
                          </a:solidFill>
                          <a:latin typeface="Times New Roman"/>
                          <a:ea typeface="標楷體" pitchFamily="65" charset="-120"/>
                          <a:cs typeface="Times New Roman"/>
                        </a:rPr>
                        <a:t>Sb</a:t>
                      </a:r>
                      <a:r>
                        <a:rPr lang="en-US" altLang="zh-TW" sz="1400" b="1" dirty="0" smtClean="0">
                          <a:solidFill>
                            <a:srgbClr val="FF0000"/>
                          </a:solidFill>
                          <a:latin typeface="Times New Roman"/>
                          <a:ea typeface="標楷體" pitchFamily="65" charset="-120"/>
                          <a:cs typeface="Times New Roman"/>
                        </a:rPr>
                        <a:t> </a:t>
                      </a:r>
                      <a:r>
                        <a:rPr lang="zh-TW" altLang="en-US" sz="1400" b="1" dirty="0" smtClean="0">
                          <a:solidFill>
                            <a:srgbClr val="FF0000"/>
                          </a:solidFill>
                          <a:latin typeface="Times New Roman"/>
                          <a:ea typeface="標楷體" pitchFamily="65" charset="-120"/>
                          <a:cs typeface="Times New Roman"/>
                        </a:rPr>
                        <a:t>存在</a:t>
                      </a:r>
                      <a:endParaRPr lang="en-US" altLang="zh-TW" sz="1400" b="1" dirty="0" smtClean="0">
                        <a:solidFill>
                          <a:srgbClr val="FF0000"/>
                        </a:solidFill>
                        <a:latin typeface="Times New Roman"/>
                        <a:ea typeface="標楷體" pitchFamily="65" charset="-120"/>
                        <a:cs typeface="Times New Roman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4814941"/>
              </p:ext>
            </p:extLst>
          </p:nvPr>
        </p:nvGraphicFramePr>
        <p:xfrm>
          <a:off x="611560" y="4268564"/>
          <a:ext cx="2411760" cy="822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11760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TW" sz="1400" b="1" baseline="0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標楷體" pitchFamily="65" charset="-120"/>
                        </a:rPr>
                        <a:t>PPT</a:t>
                      </a:r>
                      <a:r>
                        <a:rPr lang="zh-TW" altLang="en-US" sz="1400" b="1" baseline="0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標楷體" pitchFamily="65" charset="-120"/>
                        </a:rPr>
                        <a:t> </a:t>
                      </a:r>
                      <a:r>
                        <a:rPr lang="en-US" altLang="zh-TW" sz="1400" b="1" baseline="0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標楷體" pitchFamily="65" charset="-120"/>
                        </a:rPr>
                        <a:t>4-4</a:t>
                      </a:r>
                      <a:r>
                        <a:rPr lang="zh-TW" altLang="en-US" sz="1400" b="1" baseline="0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標楷體" pitchFamily="65" charset="-120"/>
                        </a:rPr>
                        <a:t> </a:t>
                      </a:r>
                      <a:endParaRPr lang="zh-TW" altLang="en-US" sz="1400" b="1" baseline="30000" dirty="0">
                        <a:solidFill>
                          <a:srgbClr val="FF0066"/>
                        </a:solidFill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黑色微粒 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Sb</a:t>
                      </a:r>
                      <a:r>
                        <a:rPr lang="en-US" altLang="zh-TW" sz="1400" b="1" baseline="30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0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en-US" altLang="zh-TW" sz="1400" b="1" dirty="0" smtClean="0">
                          <a:solidFill>
                            <a:srgbClr val="FF0000"/>
                          </a:solidFill>
                          <a:latin typeface="Times New Roman"/>
                          <a:ea typeface="標楷體" pitchFamily="65" charset="-120"/>
                          <a:cs typeface="Times New Roman"/>
                        </a:rPr>
                        <a:t>→ </a:t>
                      </a:r>
                      <a:r>
                        <a:rPr lang="en-US" altLang="zh-TW" sz="1400" b="1" dirty="0" err="1" smtClean="0">
                          <a:solidFill>
                            <a:srgbClr val="FF0000"/>
                          </a:solidFill>
                          <a:latin typeface="Times New Roman"/>
                          <a:ea typeface="標楷體" pitchFamily="65" charset="-120"/>
                          <a:cs typeface="Times New Roman"/>
                        </a:rPr>
                        <a:t>Sb</a:t>
                      </a:r>
                      <a:r>
                        <a:rPr lang="en-US" altLang="zh-TW" sz="1400" b="1" dirty="0" smtClean="0">
                          <a:solidFill>
                            <a:srgbClr val="FF0000"/>
                          </a:solidFill>
                          <a:latin typeface="Times New Roman"/>
                          <a:ea typeface="標楷體" pitchFamily="65" charset="-120"/>
                          <a:cs typeface="Times New Roman"/>
                        </a:rPr>
                        <a:t> </a:t>
                      </a:r>
                      <a:r>
                        <a:rPr lang="zh-TW" altLang="en-US" sz="1400" b="1" dirty="0" smtClean="0">
                          <a:solidFill>
                            <a:srgbClr val="FF0000"/>
                          </a:solidFill>
                          <a:latin typeface="Times New Roman"/>
                          <a:ea typeface="標楷體" pitchFamily="65" charset="-120"/>
                          <a:cs typeface="Times New Roman"/>
                        </a:rPr>
                        <a:t>存在</a:t>
                      </a:r>
                      <a:endParaRPr lang="en-US" altLang="zh-TW" sz="14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7368020"/>
              </p:ext>
            </p:extLst>
          </p:nvPr>
        </p:nvGraphicFramePr>
        <p:xfrm>
          <a:off x="4932040" y="4293127"/>
          <a:ext cx="3744416" cy="114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44416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TW" sz="1400" b="1" baseline="0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標楷體" pitchFamily="65" charset="-120"/>
                        </a:rPr>
                        <a:t>Soln.</a:t>
                      </a:r>
                      <a:r>
                        <a:rPr lang="zh-TW" altLang="en-US" sz="1400" b="1" baseline="0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標楷體" pitchFamily="65" charset="-120"/>
                        </a:rPr>
                        <a:t> </a:t>
                      </a:r>
                      <a:r>
                        <a:rPr lang="en-US" altLang="zh-TW" sz="1400" b="1" baseline="0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標楷體" pitchFamily="65" charset="-120"/>
                        </a:rPr>
                        <a:t>4-4     </a:t>
                      </a:r>
                      <a:r>
                        <a:rPr lang="en-US" altLang="zh-TW" sz="1400" b="1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</a:rPr>
                        <a:t>Sn</a:t>
                      </a:r>
                      <a:r>
                        <a:rPr lang="en-US" altLang="zh-TW" sz="1400" b="1" baseline="30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</a:rPr>
                        <a:t>2+</a:t>
                      </a:r>
                      <a:r>
                        <a:rPr lang="zh-TW" altLang="en-US" sz="1400" b="1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</a:rPr>
                        <a:t>、</a:t>
                      </a:r>
                      <a:r>
                        <a:rPr lang="en-US" altLang="zh-TW" sz="1400" b="1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</a:rPr>
                        <a:t>Al</a:t>
                      </a:r>
                      <a:r>
                        <a:rPr lang="en-US" altLang="zh-TW" sz="1400" b="1" baseline="30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</a:rPr>
                        <a:t>3+</a:t>
                      </a:r>
                      <a:r>
                        <a:rPr lang="zh-TW" altLang="en-US" sz="1400" b="1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</a:rPr>
                        <a:t>、</a:t>
                      </a:r>
                      <a:r>
                        <a:rPr lang="en-US" altLang="zh-TW" sz="1400" b="1" baseline="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</a:rPr>
                        <a:t>HCl</a:t>
                      </a:r>
                      <a:endParaRPr lang="zh-TW" altLang="en-US" sz="1400" b="1" baseline="0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73050" marR="0" indent="-2730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加等體積 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H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O 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及 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1~2d HgCl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</a:t>
                      </a:r>
                      <a:r>
                        <a:rPr lang="en-US" altLang="zh-TW" sz="1400" b="1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400" b="1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溶液 </a:t>
                      </a:r>
                      <a:r>
                        <a:rPr lang="en-US" altLang="zh-TW" sz="1400" b="1" baseline="30000" dirty="0" smtClean="0">
                          <a:solidFill>
                            <a:srgbClr val="FF0066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</a:t>
                      </a:r>
                    </a:p>
                    <a:p>
                      <a:pPr marL="273050" marR="0" indent="-2730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zh-TW" altLang="en-US" sz="1400" b="1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白至灰色沉澱 </a:t>
                      </a:r>
                      <a:r>
                        <a:rPr lang="en-US" altLang="zh-TW" sz="1400" b="1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Hg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</a:t>
                      </a:r>
                      <a:r>
                        <a:rPr lang="en-US" altLang="zh-TW" sz="1400" b="1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Cl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 </a:t>
                      </a:r>
                      <a:r>
                        <a:rPr lang="en-US" altLang="zh-TW" sz="1400" b="1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+ Hg</a:t>
                      </a:r>
                      <a:r>
                        <a:rPr lang="en-US" altLang="zh-TW" sz="1400" b="1" baseline="30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0</a:t>
                      </a:r>
                      <a:r>
                        <a:rPr lang="en-US" altLang="zh-TW" sz="1400" b="1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en-US" altLang="zh-TW" sz="1400" b="1" baseline="0" dirty="0" smtClean="0">
                          <a:solidFill>
                            <a:srgbClr val="FF0000"/>
                          </a:solidFill>
                          <a:latin typeface="Times New Roman"/>
                          <a:ea typeface="標楷體" pitchFamily="65" charset="-120"/>
                          <a:cs typeface="Times New Roman"/>
                        </a:rPr>
                        <a:t>→ </a:t>
                      </a:r>
                      <a:r>
                        <a:rPr lang="en-US" altLang="zh-TW" sz="1400" b="1" baseline="0" dirty="0" err="1" smtClean="0">
                          <a:solidFill>
                            <a:srgbClr val="FF0000"/>
                          </a:solidFill>
                          <a:latin typeface="Times New Roman"/>
                          <a:ea typeface="標楷體" pitchFamily="65" charset="-120"/>
                          <a:cs typeface="Times New Roman"/>
                        </a:rPr>
                        <a:t>Sn</a:t>
                      </a:r>
                      <a:r>
                        <a:rPr lang="en-US" altLang="zh-TW" sz="1400" b="1" baseline="0" dirty="0" smtClean="0">
                          <a:solidFill>
                            <a:srgbClr val="FF0000"/>
                          </a:solidFill>
                          <a:latin typeface="Times New Roman"/>
                          <a:ea typeface="標楷體" pitchFamily="65" charset="-120"/>
                          <a:cs typeface="Times New Roman"/>
                        </a:rPr>
                        <a:t> </a:t>
                      </a:r>
                      <a:r>
                        <a:rPr lang="zh-TW" altLang="en-US" sz="1400" b="1" baseline="0" dirty="0" smtClean="0">
                          <a:solidFill>
                            <a:srgbClr val="FF0000"/>
                          </a:solidFill>
                          <a:latin typeface="Times New Roman"/>
                          <a:ea typeface="標楷體" pitchFamily="65" charset="-120"/>
                          <a:cs typeface="Times New Roman"/>
                        </a:rPr>
                        <a:t>存在</a:t>
                      </a:r>
                      <a:endParaRPr lang="en-US" altLang="zh-TW" sz="14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5413740"/>
              </p:ext>
            </p:extLst>
          </p:nvPr>
        </p:nvGraphicFramePr>
        <p:xfrm>
          <a:off x="611560" y="2591767"/>
          <a:ext cx="2709436" cy="114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09436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TW" sz="1400" b="1" baseline="0" dirty="0" err="1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Sn</a:t>
                      </a:r>
                      <a:r>
                        <a:rPr lang="en-US" altLang="zh-TW" sz="1400" b="1" baseline="0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test</a:t>
                      </a:r>
                      <a:endParaRPr lang="zh-TW" altLang="en-US" sz="1400" b="1" baseline="30000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73050" marR="0" indent="-2730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加 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5mm 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鋁片及 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10d 6M </a:t>
                      </a:r>
                      <a:r>
                        <a:rPr lang="en-US" altLang="zh-TW" sz="14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HCl</a:t>
                      </a:r>
                      <a:endParaRPr lang="en-US" altLang="zh-TW" sz="1400" b="1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273050" marR="0" indent="-2730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Warm </a:t>
                      </a:r>
                      <a:r>
                        <a:rPr lang="en-US" altLang="zh-TW" sz="1400" b="1" baseline="30000" dirty="0" smtClean="0">
                          <a:solidFill>
                            <a:srgbClr val="FF0066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，使 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Al 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溶解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/>
                          <a:ea typeface="標楷體" pitchFamily="65" charset="-120"/>
                          <a:cs typeface="Times New Roman"/>
                        </a:rPr>
                        <a:t>，離心</a:t>
                      </a:r>
                      <a:endParaRPr lang="en-US" altLang="zh-TW" sz="1400" b="1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1" name="直線接點 10"/>
          <p:cNvCxnSpPr/>
          <p:nvPr/>
        </p:nvCxnSpPr>
        <p:spPr>
          <a:xfrm>
            <a:off x="3563888" y="1763719"/>
            <a:ext cx="0" cy="432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接點 11"/>
          <p:cNvCxnSpPr/>
          <p:nvPr/>
        </p:nvCxnSpPr>
        <p:spPr>
          <a:xfrm>
            <a:off x="1664812" y="2195767"/>
            <a:ext cx="4320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接點 12"/>
          <p:cNvCxnSpPr/>
          <p:nvPr/>
        </p:nvCxnSpPr>
        <p:spPr>
          <a:xfrm>
            <a:off x="1664812" y="2195767"/>
            <a:ext cx="0" cy="3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接點 13"/>
          <p:cNvCxnSpPr/>
          <p:nvPr/>
        </p:nvCxnSpPr>
        <p:spPr>
          <a:xfrm>
            <a:off x="5984812" y="2195767"/>
            <a:ext cx="0" cy="3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字方塊 14"/>
          <p:cNvSpPr txBox="1"/>
          <p:nvPr/>
        </p:nvSpPr>
        <p:spPr>
          <a:xfrm>
            <a:off x="6372201" y="1409487"/>
            <a:ext cx="2376264" cy="29238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zh-TW" sz="1300" b="1" dirty="0" smtClean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</a:rPr>
              <a:t>1. </a:t>
            </a:r>
            <a:r>
              <a:rPr lang="zh-TW" altLang="en-US" sz="1300" b="1" dirty="0" smtClean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</a:rPr>
              <a:t>蒸發太</a:t>
            </a:r>
            <a:r>
              <a:rPr lang="zh-TW" altLang="en-US" sz="1300" b="1" dirty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</a:rPr>
              <a:t>久，</a:t>
            </a:r>
            <a:r>
              <a:rPr lang="en-US" altLang="zh-TW" sz="1300" b="1" dirty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</a:rPr>
              <a:t>SnCl</a:t>
            </a:r>
            <a:r>
              <a:rPr lang="en-US" altLang="zh-TW" sz="1300" b="1" baseline="-25000" dirty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</a:rPr>
              <a:t>4</a:t>
            </a:r>
            <a:r>
              <a:rPr lang="zh-TW" altLang="en-US" sz="1300" b="1" dirty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</a:rPr>
              <a:t>會損失</a:t>
            </a:r>
            <a:r>
              <a:rPr lang="zh-TW" altLang="en-US" sz="1300" b="1" dirty="0" smtClean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</a:rPr>
              <a:t>。</a:t>
            </a:r>
            <a:endParaRPr lang="en-US" altLang="zh-TW" sz="1300" b="1" dirty="0">
              <a:solidFill>
                <a:srgbClr val="008000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6372200" y="1403679"/>
            <a:ext cx="2376264" cy="298196"/>
          </a:xfrm>
          <a:prstGeom prst="rect">
            <a:avLst/>
          </a:prstGeom>
          <a:noFill/>
          <a:ln w="15875">
            <a:solidFill>
              <a:srgbClr val="008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00" b="1">
              <a:solidFill>
                <a:srgbClr val="008000"/>
              </a:solidFill>
            </a:endParaRPr>
          </a:p>
        </p:txBody>
      </p:sp>
      <p:grpSp>
        <p:nvGrpSpPr>
          <p:cNvPr id="17" name="群組 16"/>
          <p:cNvGrpSpPr/>
          <p:nvPr/>
        </p:nvGrpSpPr>
        <p:grpSpPr>
          <a:xfrm>
            <a:off x="647001" y="5697885"/>
            <a:ext cx="2916887" cy="755451"/>
            <a:chOff x="6042026" y="407693"/>
            <a:chExt cx="4199739" cy="6604771"/>
          </a:xfrm>
        </p:grpSpPr>
        <p:sp>
          <p:nvSpPr>
            <p:cNvPr id="18" name="文字方塊 17"/>
            <p:cNvSpPr txBox="1"/>
            <p:nvPr/>
          </p:nvSpPr>
          <p:spPr>
            <a:xfrm>
              <a:off x="6042026" y="407701"/>
              <a:ext cx="4199739" cy="5774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altLang="zh-TW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2. Al </a:t>
              </a:r>
              <a:r>
                <a:rPr lang="zh-TW" altLang="en-US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可還原 </a:t>
              </a:r>
              <a:r>
                <a:rPr lang="en-US" altLang="zh-TW" sz="1300" b="1" dirty="0" err="1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Sn</a:t>
              </a:r>
              <a:r>
                <a:rPr lang="en-US" altLang="zh-TW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(IV) </a:t>
              </a:r>
              <a:r>
                <a:rPr lang="zh-TW" altLang="en-US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和 </a:t>
              </a:r>
              <a:r>
                <a:rPr lang="en-US" altLang="zh-TW" sz="1300" b="1" dirty="0" err="1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Sn</a:t>
              </a:r>
              <a:r>
                <a:rPr lang="en-US" altLang="zh-TW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(II) </a:t>
              </a:r>
              <a:r>
                <a:rPr lang="zh-TW" altLang="en-US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至 </a:t>
              </a:r>
              <a:r>
                <a:rPr lang="en-US" altLang="zh-TW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Sn</a:t>
              </a:r>
              <a:r>
                <a:rPr lang="en-US" altLang="zh-TW" sz="1300" b="1" baseline="30000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0</a:t>
              </a:r>
              <a:r>
                <a:rPr lang="zh-TW" altLang="en-US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。</a:t>
              </a:r>
              <a:endParaRPr lang="en-US" altLang="zh-TW" sz="1300" b="1" dirty="0" smtClean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</a:endParaRPr>
            </a:p>
            <a:p>
              <a:r>
                <a:rPr lang="en-US" altLang="zh-TW" sz="1300" b="1" dirty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 </a:t>
              </a:r>
              <a:r>
                <a:rPr lang="en-US" altLang="zh-TW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   Al</a:t>
              </a:r>
              <a:r>
                <a:rPr lang="zh-TW" altLang="en-US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 條消耗</a:t>
              </a:r>
              <a:r>
                <a:rPr lang="zh-TW" altLang="en-US" sz="1300" b="1" dirty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後，</a:t>
              </a:r>
              <a:r>
                <a:rPr lang="en-US" altLang="zh-TW" sz="1300" b="1" dirty="0" err="1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Sn</a:t>
              </a:r>
              <a:r>
                <a:rPr lang="zh-TW" altLang="en-US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 會</a:t>
              </a:r>
              <a:r>
                <a:rPr lang="zh-TW" altLang="en-US" sz="1300" b="1" dirty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溶解</a:t>
              </a:r>
              <a:r>
                <a:rPr lang="zh-TW" altLang="en-US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於 </a:t>
              </a:r>
              <a:r>
                <a:rPr lang="en-US" altLang="zh-TW" sz="1300" b="1" dirty="0" err="1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HCl</a:t>
              </a:r>
              <a:r>
                <a:rPr lang="zh-TW" altLang="en-US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 中</a:t>
              </a:r>
              <a:endParaRPr lang="en-US" altLang="zh-TW" sz="1300" b="1" dirty="0" smtClean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</a:endParaRPr>
            </a:p>
            <a:p>
              <a:r>
                <a:rPr lang="en-US" altLang="zh-TW" sz="1300" b="1" dirty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 </a:t>
              </a:r>
              <a:r>
                <a:rPr lang="en-US" altLang="zh-TW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  </a:t>
              </a:r>
              <a:r>
                <a:rPr lang="zh-TW" altLang="en-US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而 </a:t>
              </a:r>
              <a:r>
                <a:rPr lang="en-US" altLang="zh-TW" sz="1300" b="1" dirty="0" err="1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Sb</a:t>
              </a:r>
              <a:r>
                <a:rPr lang="zh-TW" altLang="en-US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 不會。</a:t>
              </a:r>
              <a:endParaRPr lang="en-US" altLang="zh-TW" sz="1300" b="1" dirty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9" name="矩形 18"/>
            <p:cNvSpPr/>
            <p:nvPr/>
          </p:nvSpPr>
          <p:spPr>
            <a:xfrm>
              <a:off x="6042026" y="407693"/>
              <a:ext cx="4199739" cy="6604771"/>
            </a:xfrm>
            <a:prstGeom prst="rect">
              <a:avLst/>
            </a:prstGeom>
            <a:noFill/>
            <a:ln w="15875">
              <a:solidFill>
                <a:srgbClr val="008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300" b="1">
                <a:solidFill>
                  <a:srgbClr val="008000"/>
                </a:solidFill>
              </a:endParaRPr>
            </a:p>
          </p:txBody>
        </p:sp>
      </p:grpSp>
      <p:grpSp>
        <p:nvGrpSpPr>
          <p:cNvPr id="20" name="群組 19"/>
          <p:cNvGrpSpPr/>
          <p:nvPr/>
        </p:nvGrpSpPr>
        <p:grpSpPr>
          <a:xfrm>
            <a:off x="4963721" y="5769148"/>
            <a:ext cx="3384376" cy="612068"/>
            <a:chOff x="9129730" y="-4448119"/>
            <a:chExt cx="3421567" cy="1891165"/>
          </a:xfrm>
        </p:grpSpPr>
        <p:sp>
          <p:nvSpPr>
            <p:cNvPr id="21" name="文字方塊 20"/>
            <p:cNvSpPr txBox="1"/>
            <p:nvPr/>
          </p:nvSpPr>
          <p:spPr>
            <a:xfrm>
              <a:off x="9129730" y="-4377987"/>
              <a:ext cx="3331288" cy="152154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tabLst>
                  <a:tab pos="273050" algn="l"/>
                </a:tabLst>
              </a:pPr>
              <a:r>
                <a:rPr lang="en-US" altLang="zh-TW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3. </a:t>
              </a:r>
              <a:r>
                <a:rPr lang="zh-TW" altLang="en-US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因為</a:t>
              </a:r>
              <a:r>
                <a:rPr lang="en-US" altLang="zh-TW" sz="1300" b="1" dirty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Sn</a:t>
              </a:r>
              <a:r>
                <a:rPr lang="en-US" altLang="zh-TW" sz="1300" b="1" baseline="30000" dirty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2+</a:t>
              </a:r>
              <a:r>
                <a:rPr lang="zh-TW" altLang="en-US" sz="1300" b="1" dirty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會被空氣氧化，不能太慢</a:t>
              </a:r>
              <a:r>
                <a:rPr lang="zh-TW" altLang="en-US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加入</a:t>
              </a:r>
              <a:endParaRPr lang="en-US" altLang="zh-TW" sz="1300" b="1" dirty="0" smtClean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</a:endParaRPr>
            </a:p>
            <a:p>
              <a:pPr>
                <a:tabLst>
                  <a:tab pos="273050" algn="l"/>
                </a:tabLst>
              </a:pPr>
              <a:r>
                <a:rPr lang="en-US" altLang="zh-TW" sz="1300" b="1" dirty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 </a:t>
              </a:r>
              <a:r>
                <a:rPr lang="en-US" altLang="zh-TW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   HgCl</a:t>
              </a:r>
              <a:r>
                <a:rPr lang="en-US" altLang="zh-TW" sz="1300" b="1" baseline="-25000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2(</a:t>
              </a:r>
              <a:r>
                <a:rPr lang="en-US" altLang="zh-TW" sz="1300" b="1" baseline="-25000" dirty="0" err="1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aq</a:t>
              </a:r>
              <a:r>
                <a:rPr lang="en-US" altLang="zh-TW" sz="1300" b="1" baseline="-25000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)</a:t>
              </a:r>
              <a:r>
                <a:rPr lang="zh-TW" altLang="en-US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。</a:t>
              </a:r>
              <a:endParaRPr lang="en-US" altLang="zh-TW" sz="1300" b="1" dirty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22" name="矩形 21"/>
            <p:cNvSpPr/>
            <p:nvPr/>
          </p:nvSpPr>
          <p:spPr>
            <a:xfrm>
              <a:off x="9148001" y="-4448119"/>
              <a:ext cx="3403296" cy="1891165"/>
            </a:xfrm>
            <a:prstGeom prst="rect">
              <a:avLst/>
            </a:prstGeom>
            <a:noFill/>
            <a:ln w="15875">
              <a:solidFill>
                <a:srgbClr val="008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300" b="1">
                <a:solidFill>
                  <a:srgbClr val="008000"/>
                </a:solidFill>
              </a:endParaRPr>
            </a:p>
          </p:txBody>
        </p:sp>
      </p:grpSp>
      <p:sp>
        <p:nvSpPr>
          <p:cNvPr id="25" name="文字方塊 24"/>
          <p:cNvSpPr txBox="1"/>
          <p:nvPr/>
        </p:nvSpPr>
        <p:spPr>
          <a:xfrm>
            <a:off x="13479" y="-51761"/>
            <a:ext cx="28226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 smtClean="0">
                <a:solidFill>
                  <a:schemeClr val="bg1"/>
                </a:solidFill>
                <a:latin typeface="Cooper Black" pitchFamily="18" charset="0"/>
              </a:rPr>
              <a:t>Outline 4</a:t>
            </a:r>
            <a:r>
              <a:rPr lang="zh-TW" altLang="en-US" sz="2000" dirty="0" smtClean="0">
                <a:solidFill>
                  <a:schemeClr val="bg1"/>
                </a:solidFill>
                <a:latin typeface="Cooper Black" pitchFamily="18" charset="0"/>
              </a:rPr>
              <a:t>：</a:t>
            </a:r>
            <a:r>
              <a:rPr lang="en-US" altLang="zh-TW" sz="2000" dirty="0" smtClean="0">
                <a:solidFill>
                  <a:schemeClr val="bg1"/>
                </a:solidFill>
                <a:latin typeface="Cooper Black" pitchFamily="18" charset="0"/>
              </a:rPr>
              <a:t>As group</a:t>
            </a:r>
            <a:endParaRPr lang="zh-TW" altLang="en-US" sz="2000" dirty="0">
              <a:solidFill>
                <a:schemeClr val="bg1"/>
              </a:solidFill>
              <a:latin typeface="Cooper Black" pitchFamily="18" charset="0"/>
            </a:endParaRPr>
          </a:p>
        </p:txBody>
      </p:sp>
      <p:cxnSp>
        <p:nvCxnSpPr>
          <p:cNvPr id="30" name="直線接點 29"/>
          <p:cNvCxnSpPr/>
          <p:nvPr/>
        </p:nvCxnSpPr>
        <p:spPr>
          <a:xfrm>
            <a:off x="1646540" y="3717032"/>
            <a:ext cx="0" cy="54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接點 32"/>
          <p:cNvCxnSpPr/>
          <p:nvPr/>
        </p:nvCxnSpPr>
        <p:spPr>
          <a:xfrm>
            <a:off x="6300192" y="3969096"/>
            <a:ext cx="0" cy="324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接點 34"/>
          <p:cNvCxnSpPr/>
          <p:nvPr/>
        </p:nvCxnSpPr>
        <p:spPr>
          <a:xfrm>
            <a:off x="1656184" y="3972746"/>
            <a:ext cx="4644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7161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原理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899592" y="1683965"/>
            <a:ext cx="74888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zh-TW" altLang="en-US" sz="2400" b="1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第二族</a:t>
            </a:r>
            <a:r>
              <a:rPr lang="zh-TW" altLang="en-US" sz="2400" b="1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陽離子 </a:t>
            </a:r>
            <a:r>
              <a:rPr lang="en-US" altLang="zh-TW" sz="2400" b="1" dirty="0" smtClean="0">
                <a:solidFill>
                  <a:srgbClr val="0070C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Hg</a:t>
            </a:r>
            <a:r>
              <a:rPr lang="en-US" altLang="zh-TW" sz="2400" b="1" baseline="30000" dirty="0" smtClean="0">
                <a:solidFill>
                  <a:srgbClr val="0070C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</a:t>
            </a:r>
            <a:r>
              <a:rPr lang="en-US" altLang="zh-TW" sz="2400" b="1" baseline="30000" dirty="0">
                <a:solidFill>
                  <a:srgbClr val="0070C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+ </a:t>
            </a:r>
            <a:r>
              <a:rPr lang="zh-TW" altLang="en-US" sz="2400" b="1" dirty="0" smtClean="0">
                <a:solidFill>
                  <a:srgbClr val="0070C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</a:t>
            </a:r>
            <a:r>
              <a:rPr lang="zh-TW" altLang="en-US" sz="2400" b="1" baseline="30000" dirty="0" smtClean="0">
                <a:solidFill>
                  <a:srgbClr val="0070C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2400" b="1" dirty="0">
                <a:solidFill>
                  <a:srgbClr val="0070C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Pb</a:t>
            </a:r>
            <a:r>
              <a:rPr lang="en-US" altLang="zh-TW" sz="2400" b="1" baseline="30000" dirty="0">
                <a:solidFill>
                  <a:srgbClr val="0070C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2+ </a:t>
            </a:r>
            <a:r>
              <a:rPr lang="zh-TW" altLang="en-US" sz="2400" b="1" dirty="0" smtClean="0">
                <a:solidFill>
                  <a:srgbClr val="0070C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</a:t>
            </a:r>
            <a:r>
              <a:rPr lang="zh-TW" altLang="en-US" sz="2400" b="1" baseline="30000" dirty="0" smtClean="0">
                <a:solidFill>
                  <a:srgbClr val="0070C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2400" b="1" dirty="0">
                <a:solidFill>
                  <a:srgbClr val="0070C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Bi</a:t>
            </a:r>
            <a:r>
              <a:rPr lang="en-US" altLang="zh-TW" sz="2400" b="1" baseline="30000" dirty="0">
                <a:solidFill>
                  <a:srgbClr val="0070C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3+ </a:t>
            </a:r>
            <a:r>
              <a:rPr lang="zh-TW" altLang="en-US" sz="2400" b="1" dirty="0" smtClean="0">
                <a:solidFill>
                  <a:srgbClr val="0070C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</a:t>
            </a:r>
            <a:r>
              <a:rPr lang="zh-TW" altLang="en-US" sz="2400" b="1" baseline="30000" dirty="0" smtClean="0">
                <a:solidFill>
                  <a:srgbClr val="0070C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2400" b="1" dirty="0">
                <a:solidFill>
                  <a:srgbClr val="0070C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Cu</a:t>
            </a:r>
            <a:r>
              <a:rPr lang="en-US" altLang="zh-TW" sz="2400" b="1" baseline="30000" dirty="0">
                <a:solidFill>
                  <a:srgbClr val="0070C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2+ </a:t>
            </a:r>
            <a:r>
              <a:rPr lang="zh-TW" altLang="en-US" sz="2400" b="1" dirty="0" smtClean="0">
                <a:solidFill>
                  <a:srgbClr val="0070C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 </a:t>
            </a:r>
            <a:endParaRPr lang="en-US" altLang="zh-TW" sz="2400" b="1" dirty="0" smtClean="0">
              <a:solidFill>
                <a:srgbClr val="0070C0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400" b="1" dirty="0">
                <a:solidFill>
                  <a:srgbClr val="0070C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zh-TW" altLang="en-US" sz="2400" b="1" dirty="0" smtClean="0">
                <a:solidFill>
                  <a:srgbClr val="0070C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</a:t>
            </a:r>
            <a:r>
              <a:rPr lang="en-US" altLang="zh-TW" sz="2400" b="1" dirty="0" smtClean="0">
                <a:solidFill>
                  <a:srgbClr val="0070C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Cd</a:t>
            </a:r>
            <a:r>
              <a:rPr lang="en-US" altLang="zh-TW" sz="2400" b="1" baseline="30000" dirty="0" smtClean="0">
                <a:solidFill>
                  <a:srgbClr val="0070C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</a:t>
            </a:r>
            <a:r>
              <a:rPr lang="en-US" altLang="zh-TW" sz="2400" b="1" baseline="30000" dirty="0">
                <a:solidFill>
                  <a:srgbClr val="0070C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+ </a:t>
            </a:r>
            <a:r>
              <a:rPr lang="zh-TW" altLang="en-US" sz="2400" b="1" dirty="0" smtClean="0">
                <a:solidFill>
                  <a:srgbClr val="0070C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</a:t>
            </a:r>
            <a:r>
              <a:rPr lang="en-US" altLang="zh-TW" sz="2400" b="1" dirty="0" smtClean="0">
                <a:solidFill>
                  <a:srgbClr val="0070C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As</a:t>
            </a:r>
            <a:r>
              <a:rPr lang="en-US" altLang="zh-TW" sz="2400" b="1" baseline="30000" dirty="0" smtClean="0">
                <a:solidFill>
                  <a:srgbClr val="0070C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3</a:t>
            </a:r>
            <a:r>
              <a:rPr lang="en-US" altLang="zh-TW" sz="2400" b="1" baseline="30000" dirty="0">
                <a:solidFill>
                  <a:srgbClr val="0070C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+ </a:t>
            </a:r>
            <a:r>
              <a:rPr lang="zh-TW" altLang="en-US" sz="2400" b="1" dirty="0" smtClean="0">
                <a:solidFill>
                  <a:srgbClr val="0070C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</a:t>
            </a:r>
            <a:r>
              <a:rPr lang="zh-TW" altLang="en-US" sz="2400" b="1" baseline="30000" dirty="0" smtClean="0">
                <a:solidFill>
                  <a:srgbClr val="0070C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2400" b="1" dirty="0">
                <a:solidFill>
                  <a:srgbClr val="0070C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Sb</a:t>
            </a:r>
            <a:r>
              <a:rPr lang="en-US" altLang="zh-TW" sz="2400" b="1" baseline="30000" dirty="0">
                <a:solidFill>
                  <a:srgbClr val="0070C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3+ </a:t>
            </a:r>
            <a:r>
              <a:rPr lang="zh-TW" altLang="en-US" sz="2400" b="1" dirty="0" smtClean="0">
                <a:solidFill>
                  <a:srgbClr val="0070C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</a:t>
            </a:r>
            <a:r>
              <a:rPr lang="zh-TW" altLang="en-US" sz="2400" b="1" baseline="30000" dirty="0" smtClean="0">
                <a:solidFill>
                  <a:srgbClr val="0070C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2400" b="1" dirty="0">
                <a:solidFill>
                  <a:srgbClr val="0070C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Sn</a:t>
            </a:r>
            <a:r>
              <a:rPr lang="en-US" altLang="zh-TW" sz="2400" b="1" baseline="30000" dirty="0">
                <a:solidFill>
                  <a:srgbClr val="0070C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4</a:t>
            </a:r>
            <a:r>
              <a:rPr lang="en-US" altLang="zh-TW" sz="2400" b="1" baseline="30000" dirty="0" smtClean="0">
                <a:solidFill>
                  <a:srgbClr val="0070C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+</a:t>
            </a:r>
            <a:r>
              <a:rPr lang="zh-TW" altLang="en-US" sz="2400" b="1" baseline="30000" dirty="0" smtClean="0">
                <a:solidFill>
                  <a:srgbClr val="0070C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zh-TW" altLang="en-US" sz="2400" b="1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的</a:t>
            </a:r>
            <a:r>
              <a:rPr lang="zh-TW" altLang="en-US" sz="2400" b="1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硫化物都不</a:t>
            </a:r>
            <a:r>
              <a:rPr lang="zh-TW" altLang="en-US" sz="2400" b="1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溶</a:t>
            </a:r>
            <a:endParaRPr lang="en-US" altLang="zh-TW" sz="2400" b="1" dirty="0" smtClean="0">
              <a:solidFill>
                <a:srgbClr val="000000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400" b="1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zh-TW" altLang="en-US" sz="2400" b="1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於</a:t>
            </a:r>
            <a:r>
              <a:rPr lang="zh-TW" altLang="en-US" sz="2400" b="1" dirty="0" smtClean="0">
                <a:solidFill>
                  <a:srgbClr val="0070C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稀 </a:t>
            </a:r>
            <a:r>
              <a:rPr lang="en-US" altLang="zh-TW" sz="2400" b="1" dirty="0" err="1" smtClean="0">
                <a:solidFill>
                  <a:srgbClr val="0070C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HCl</a:t>
            </a:r>
            <a:r>
              <a:rPr lang="zh-TW" altLang="en-US" sz="2400" b="1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</a:t>
            </a:r>
            <a:endParaRPr lang="zh-TW" altLang="en-US" sz="2400" b="1" dirty="0">
              <a:solidFill>
                <a:srgbClr val="000000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899592" y="3573016"/>
            <a:ext cx="74888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0850" indent="-450850">
              <a:buFont typeface="Wingdings" pitchFamily="2" charset="2"/>
              <a:buChar char="Ø"/>
            </a:pPr>
            <a:r>
              <a:rPr lang="en-US" altLang="zh-TW" sz="2400" b="1" dirty="0" err="1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HgS</a:t>
            </a:r>
            <a:r>
              <a:rPr lang="zh-TW" altLang="en-US" sz="2400" b="1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</a:t>
            </a:r>
            <a:r>
              <a:rPr lang="en-US" altLang="zh-TW" sz="2400" b="1" dirty="0" err="1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CuS</a:t>
            </a:r>
            <a:r>
              <a:rPr lang="zh-TW" altLang="en-US" sz="2400" b="1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</a:t>
            </a:r>
            <a:r>
              <a:rPr lang="en-US" altLang="zh-TW" sz="2400" b="1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Bi</a:t>
            </a:r>
            <a:r>
              <a:rPr lang="en-US" altLang="zh-TW" sz="2400" b="1" baseline="-25000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</a:t>
            </a:r>
            <a:r>
              <a:rPr lang="en-US" altLang="zh-TW" sz="2400" b="1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S</a:t>
            </a:r>
            <a:r>
              <a:rPr lang="en-US" altLang="zh-TW" sz="2400" b="1" baseline="-25000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3</a:t>
            </a:r>
            <a:r>
              <a:rPr lang="zh-TW" altLang="en-US" sz="2400" b="1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</a:t>
            </a:r>
            <a:r>
              <a:rPr lang="en-US" altLang="zh-TW" sz="2400" b="1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SnS</a:t>
            </a:r>
            <a:r>
              <a:rPr lang="en-US" altLang="zh-TW" sz="2400" b="1" baseline="-25000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</a:t>
            </a:r>
            <a:r>
              <a:rPr lang="zh-TW" altLang="en-US" sz="2400" b="1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</a:t>
            </a:r>
            <a:r>
              <a:rPr lang="en-US" altLang="zh-TW" sz="2400" b="1" dirty="0" err="1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CdS</a:t>
            </a:r>
            <a:r>
              <a:rPr lang="zh-TW" altLang="en-US" sz="2400" b="1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</a:t>
            </a:r>
            <a:r>
              <a:rPr lang="en-US" altLang="zh-TW" sz="2400" b="1" dirty="0" err="1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PbS</a:t>
            </a:r>
            <a:r>
              <a:rPr lang="zh-TW" altLang="en-US" sz="2400" b="1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</a:t>
            </a:r>
            <a:r>
              <a:rPr lang="en-US" altLang="zh-TW" sz="2400" b="1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As</a:t>
            </a:r>
            <a:r>
              <a:rPr lang="en-US" altLang="zh-TW" sz="2400" b="1" baseline="-25000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</a:t>
            </a:r>
            <a:r>
              <a:rPr lang="en-US" altLang="zh-TW" sz="2400" b="1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S</a:t>
            </a:r>
            <a:r>
              <a:rPr lang="en-US" altLang="zh-TW" sz="2400" b="1" baseline="-25000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3</a:t>
            </a:r>
            <a:r>
              <a:rPr lang="zh-TW" altLang="en-US" sz="2400" b="1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</a:t>
            </a:r>
            <a:r>
              <a:rPr lang="en-US" altLang="zh-TW" sz="2400" b="1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Sb</a:t>
            </a:r>
            <a:r>
              <a:rPr lang="en-US" altLang="zh-TW" sz="2400" b="1" baseline="-25000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</a:t>
            </a:r>
            <a:r>
              <a:rPr lang="en-US" altLang="zh-TW" sz="2400" b="1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S</a:t>
            </a:r>
            <a:r>
              <a:rPr lang="en-US" altLang="zh-TW" sz="2400" b="1" baseline="-25000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3</a:t>
            </a:r>
            <a:r>
              <a:rPr lang="zh-TW" altLang="en-US" sz="2400" b="1" baseline="-25000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zh-TW" altLang="en-US" sz="2400" b="1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的</a:t>
            </a:r>
            <a:r>
              <a:rPr lang="zh-TW" altLang="en-US" sz="2400" b="1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形成是由陽離子與硫離子結合。硫離子藉由</a:t>
            </a:r>
            <a:r>
              <a:rPr lang="zh-TW" altLang="en-US" sz="2400" b="1" dirty="0" smtClean="0">
                <a:solidFill>
                  <a:srgbClr val="0070C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弱酸 </a:t>
            </a:r>
            <a:r>
              <a:rPr lang="en-US" altLang="zh-TW" sz="2400" b="1" dirty="0" smtClean="0">
                <a:solidFill>
                  <a:srgbClr val="0070C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H</a:t>
            </a:r>
            <a:r>
              <a:rPr lang="en-US" altLang="zh-TW" sz="2400" b="1" baseline="-25000" dirty="0" smtClean="0">
                <a:solidFill>
                  <a:srgbClr val="0070C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</a:t>
            </a:r>
            <a:r>
              <a:rPr lang="en-US" altLang="zh-TW" sz="2400" b="1" dirty="0" smtClean="0">
                <a:solidFill>
                  <a:srgbClr val="0070C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S</a:t>
            </a:r>
            <a:r>
              <a:rPr lang="zh-TW" altLang="en-US" sz="2400" b="1" dirty="0" smtClean="0">
                <a:solidFill>
                  <a:srgbClr val="0070C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zh-TW" altLang="en-US" sz="2400" b="1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的</a:t>
            </a:r>
            <a:r>
              <a:rPr lang="zh-TW" altLang="en-US" sz="2400" b="1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解離製得</a:t>
            </a:r>
            <a:r>
              <a:rPr lang="zh-TW" altLang="en-US" sz="2400" b="1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</a:t>
            </a:r>
            <a:endParaRPr lang="zh-TW" altLang="en-US" sz="2400" b="1" dirty="0">
              <a:solidFill>
                <a:srgbClr val="000000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1629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2008675" y="5138608"/>
            <a:ext cx="4320480" cy="738664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PPT 2-1 </a:t>
            </a:r>
            <a:r>
              <a:rPr lang="zh-TW" altLang="en-US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zh-TW" sz="14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HgS</a:t>
            </a:r>
            <a:r>
              <a:rPr lang="zh-TW" altLang="en-US" sz="1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、</a:t>
            </a:r>
            <a:r>
              <a:rPr lang="en-US" altLang="zh-TW" sz="14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PbS</a:t>
            </a:r>
            <a:r>
              <a:rPr lang="zh-TW" altLang="en-US" sz="1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、</a:t>
            </a:r>
            <a:r>
              <a:rPr lang="en-US" altLang="zh-TW" sz="1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Bi</a:t>
            </a:r>
            <a:r>
              <a:rPr lang="en-US" altLang="zh-TW" sz="1400" b="1" baseline="-25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TW" sz="1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altLang="zh-TW" sz="1400" b="1" baseline="-25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zh-TW" altLang="en-US" sz="1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、</a:t>
            </a:r>
            <a:r>
              <a:rPr lang="en-US" altLang="zh-TW" sz="14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CuS</a:t>
            </a:r>
            <a:r>
              <a:rPr lang="zh-TW" altLang="en-US" sz="1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、</a:t>
            </a:r>
            <a:r>
              <a:rPr lang="en-US" altLang="zh-TW" sz="14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CdS</a:t>
            </a:r>
            <a:r>
              <a:rPr lang="zh-TW" altLang="en-US" sz="1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、</a:t>
            </a:r>
            <a:r>
              <a:rPr lang="en-US" altLang="zh-TW" sz="1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en-US" altLang="zh-TW" sz="1400" b="1" baseline="-25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TW" sz="1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altLang="zh-TW" sz="1400" b="1" baseline="-25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zh-TW" altLang="en-US" sz="1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、</a:t>
            </a:r>
            <a:endParaRPr lang="en-US" altLang="zh-TW" sz="1400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TW" sz="1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1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         Sb</a:t>
            </a:r>
            <a:r>
              <a:rPr lang="en-US" altLang="zh-TW" sz="1400" b="1" baseline="-25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TW" sz="1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altLang="zh-TW" sz="1400" b="1" baseline="-25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zh-TW" altLang="en-US" sz="1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、</a:t>
            </a:r>
            <a:r>
              <a:rPr lang="en-US" altLang="zh-TW" sz="1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SnS</a:t>
            </a:r>
            <a:r>
              <a:rPr lang="en-US" altLang="zh-TW" sz="1400" b="1" baseline="-25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zh-TW" altLang="en-US" sz="1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、</a:t>
            </a:r>
            <a:r>
              <a:rPr lang="en-US" altLang="zh-TW" sz="1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altLang="zh-TW" sz="1400" b="1" baseline="30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233557"/>
              </p:ext>
            </p:extLst>
          </p:nvPr>
        </p:nvGraphicFramePr>
        <p:xfrm>
          <a:off x="1919877" y="997271"/>
          <a:ext cx="4320480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0480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Hg</a:t>
                      </a:r>
                      <a:r>
                        <a:rPr lang="en-US" altLang="zh-TW" sz="1400" b="1" baseline="30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2+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Bi</a:t>
                      </a:r>
                      <a:r>
                        <a:rPr lang="en-US" altLang="zh-TW" sz="1400" b="1" baseline="30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3+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Cu</a:t>
                      </a:r>
                      <a:r>
                        <a:rPr lang="en-US" altLang="zh-TW" sz="1400" b="1" baseline="30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2+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As</a:t>
                      </a:r>
                      <a:r>
                        <a:rPr lang="en-US" altLang="zh-TW" sz="1400" b="1" baseline="30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3+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Sb</a:t>
                      </a:r>
                      <a:r>
                        <a:rPr lang="en-US" altLang="zh-TW" sz="1400" b="1" baseline="30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3+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Pb</a:t>
                      </a:r>
                      <a:r>
                        <a:rPr lang="en-US" altLang="zh-TW" sz="1400" b="1" baseline="30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2+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Cd</a:t>
                      </a:r>
                      <a:r>
                        <a:rPr lang="en-US" altLang="zh-TW" sz="1400" b="1" baseline="30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2+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Sn</a:t>
                      </a:r>
                      <a:r>
                        <a:rPr lang="en-US" altLang="zh-TW" sz="1400" b="1" baseline="30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4+</a:t>
                      </a:r>
                      <a:endParaRPr lang="zh-TW" altLang="en-US" sz="1400" b="1" baseline="300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65113" indent="-265113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 d TA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，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warm 5 min </a:t>
                      </a:r>
                      <a:r>
                        <a:rPr lang="en-US" altLang="zh-TW" sz="1400" b="1" baseline="30000" dirty="0" smtClean="0">
                          <a:solidFill>
                            <a:srgbClr val="FF0066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，離心</a:t>
                      </a:r>
                      <a:endParaRPr lang="en-US" altLang="zh-TW" sz="1400" b="1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   (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若有更多沉澱，再加 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TA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，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warm &amp; 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離心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2.   1d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6M NH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Cl </a:t>
                      </a:r>
                      <a:r>
                        <a:rPr lang="en-US" altLang="zh-TW" sz="1400" b="1" baseline="30000" dirty="0" smtClean="0">
                          <a:solidFill>
                            <a:srgbClr val="FF0066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 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+ 20d Hot water </a:t>
                      </a:r>
                      <a:r>
                        <a:rPr lang="en-US" altLang="zh-TW" sz="1400" b="1" baseline="30000" dirty="0" smtClean="0">
                          <a:solidFill>
                            <a:srgbClr val="FF0066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洗 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PPT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 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/>
                          <a:ea typeface="標楷體" pitchFamily="65" charset="-120"/>
                          <a:cs typeface="Times New Roman"/>
                        </a:rPr>
                        <a:t>× 2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)</a:t>
                      </a: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直線接點 5"/>
          <p:cNvCxnSpPr/>
          <p:nvPr/>
        </p:nvCxnSpPr>
        <p:spPr>
          <a:xfrm>
            <a:off x="4788024" y="2438608"/>
            <a:ext cx="0" cy="270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群組 20"/>
          <p:cNvGrpSpPr/>
          <p:nvPr/>
        </p:nvGrpSpPr>
        <p:grpSpPr>
          <a:xfrm>
            <a:off x="6804248" y="997271"/>
            <a:ext cx="1584176" cy="1384995"/>
            <a:chOff x="7164288" y="407701"/>
            <a:chExt cx="1584176" cy="1384995"/>
          </a:xfrm>
        </p:grpSpPr>
        <p:sp>
          <p:nvSpPr>
            <p:cNvPr id="19" name="文字方塊 18"/>
            <p:cNvSpPr txBox="1"/>
            <p:nvPr/>
          </p:nvSpPr>
          <p:spPr>
            <a:xfrm>
              <a:off x="7164288" y="407701"/>
              <a:ext cx="1584176" cy="138499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altLang="zh-TW" sz="1200" b="1" dirty="0" smtClean="0">
                  <a:solidFill>
                    <a:srgbClr val="002060"/>
                  </a:solidFill>
                  <a:latin typeface="Times New Roman" pitchFamily="18" charset="0"/>
                  <a:ea typeface="標楷體" pitchFamily="65" charset="-120"/>
                </a:rPr>
                <a:t>Hg</a:t>
              </a:r>
              <a:r>
                <a:rPr lang="en-US" altLang="zh-TW" sz="1200" b="1" baseline="30000" dirty="0" smtClean="0">
                  <a:solidFill>
                    <a:srgbClr val="002060"/>
                  </a:solidFill>
                  <a:latin typeface="Times New Roman" pitchFamily="18" charset="0"/>
                  <a:ea typeface="標楷體" pitchFamily="65" charset="-120"/>
                </a:rPr>
                <a:t>2+</a:t>
              </a:r>
              <a:r>
                <a:rPr lang="en-US" altLang="zh-TW" sz="1200" b="1" dirty="0" smtClean="0">
                  <a:solidFill>
                    <a:srgbClr val="002060"/>
                  </a:solidFill>
                  <a:latin typeface="Times New Roman" pitchFamily="18" charset="0"/>
                  <a:ea typeface="標楷體" pitchFamily="65" charset="-120"/>
                </a:rPr>
                <a:t> + S</a:t>
              </a:r>
              <a:r>
                <a:rPr lang="en-US" altLang="zh-TW" sz="1200" b="1" baseline="30000" dirty="0" smtClean="0">
                  <a:solidFill>
                    <a:srgbClr val="002060"/>
                  </a:solidFill>
                  <a:latin typeface="Times New Roman" pitchFamily="18" charset="0"/>
                  <a:ea typeface="標楷體" pitchFamily="65" charset="-120"/>
                </a:rPr>
                <a:t>2-</a:t>
              </a:r>
              <a:r>
                <a:rPr lang="en-US" altLang="zh-TW" sz="1200" b="1" dirty="0" smtClean="0">
                  <a:solidFill>
                    <a:srgbClr val="002060"/>
                  </a:solidFill>
                  <a:latin typeface="Times New Roman" pitchFamily="18" charset="0"/>
                  <a:ea typeface="標楷體" pitchFamily="65" charset="-120"/>
                </a:rPr>
                <a:t> </a:t>
              </a:r>
              <a:r>
                <a:rPr lang="zh-TW" altLang="en-US" sz="1200" b="1" dirty="0" smtClean="0">
                  <a:solidFill>
                    <a:srgbClr val="002060"/>
                  </a:solidFill>
                  <a:latin typeface="Times New Roman" pitchFamily="18" charset="0"/>
                  <a:ea typeface="標楷體" pitchFamily="65" charset="-120"/>
                </a:rPr>
                <a:t>→ </a:t>
              </a:r>
              <a:r>
                <a:rPr lang="en-US" altLang="zh-TW" sz="1200" b="1" dirty="0" err="1" smtClean="0">
                  <a:solidFill>
                    <a:srgbClr val="002060"/>
                  </a:solidFill>
                  <a:latin typeface="Times New Roman" pitchFamily="18" charset="0"/>
                  <a:ea typeface="標楷體" pitchFamily="65" charset="-120"/>
                </a:rPr>
                <a:t>HgS</a:t>
              </a:r>
              <a:endParaRPr lang="en-US" altLang="zh-TW" sz="1200" b="1" dirty="0" smtClean="0">
                <a:solidFill>
                  <a:srgbClr val="002060"/>
                </a:solidFill>
                <a:latin typeface="Times New Roman" pitchFamily="18" charset="0"/>
                <a:ea typeface="標楷體" pitchFamily="65" charset="-120"/>
              </a:endParaRPr>
            </a:p>
            <a:p>
              <a:r>
                <a:rPr lang="en-US" altLang="zh-TW" sz="1200" b="1" dirty="0" smtClean="0">
                  <a:solidFill>
                    <a:srgbClr val="002060"/>
                  </a:solidFill>
                  <a:latin typeface="Times New Roman" pitchFamily="18" charset="0"/>
                  <a:ea typeface="標楷體" pitchFamily="65" charset="-120"/>
                </a:rPr>
                <a:t>Pb</a:t>
              </a:r>
              <a:r>
                <a:rPr lang="en-US" altLang="zh-TW" sz="1200" b="1" baseline="30000" dirty="0" smtClean="0">
                  <a:solidFill>
                    <a:srgbClr val="002060"/>
                  </a:solidFill>
                  <a:latin typeface="Times New Roman" pitchFamily="18" charset="0"/>
                  <a:ea typeface="標楷體" pitchFamily="65" charset="-120"/>
                </a:rPr>
                <a:t>2+</a:t>
              </a:r>
              <a:r>
                <a:rPr lang="en-US" altLang="zh-TW" sz="1200" b="1" dirty="0" smtClean="0">
                  <a:solidFill>
                    <a:srgbClr val="002060"/>
                  </a:solidFill>
                  <a:latin typeface="Times New Roman" pitchFamily="18" charset="0"/>
                  <a:ea typeface="標楷體" pitchFamily="65" charset="-120"/>
                </a:rPr>
                <a:t> + S</a:t>
              </a:r>
              <a:r>
                <a:rPr lang="en-US" altLang="zh-TW" sz="1200" b="1" baseline="30000" dirty="0" smtClean="0">
                  <a:solidFill>
                    <a:srgbClr val="002060"/>
                  </a:solidFill>
                  <a:latin typeface="Times New Roman" pitchFamily="18" charset="0"/>
                  <a:ea typeface="標楷體" pitchFamily="65" charset="-120"/>
                </a:rPr>
                <a:t>2-</a:t>
              </a:r>
              <a:r>
                <a:rPr lang="en-US" altLang="zh-TW" sz="1200" b="1" dirty="0" smtClean="0">
                  <a:solidFill>
                    <a:srgbClr val="002060"/>
                  </a:solidFill>
                  <a:latin typeface="Times New Roman" pitchFamily="18" charset="0"/>
                  <a:ea typeface="標楷體" pitchFamily="65" charset="-120"/>
                </a:rPr>
                <a:t> </a:t>
              </a:r>
              <a:r>
                <a:rPr lang="zh-TW" altLang="en-US" sz="1200" b="1" dirty="0" smtClean="0">
                  <a:solidFill>
                    <a:srgbClr val="002060"/>
                  </a:solidFill>
                  <a:latin typeface="Times New Roman" pitchFamily="18" charset="0"/>
                  <a:ea typeface="標楷體" pitchFamily="65" charset="-120"/>
                </a:rPr>
                <a:t>→ </a:t>
              </a:r>
              <a:r>
                <a:rPr lang="en-US" altLang="zh-TW" sz="1200" b="1" dirty="0" err="1" smtClean="0">
                  <a:solidFill>
                    <a:srgbClr val="002060"/>
                  </a:solidFill>
                  <a:latin typeface="Times New Roman" pitchFamily="18" charset="0"/>
                  <a:ea typeface="標楷體" pitchFamily="65" charset="-120"/>
                </a:rPr>
                <a:t>PbS</a:t>
              </a:r>
              <a:endParaRPr lang="en-US" altLang="zh-TW" sz="1200" b="1" dirty="0" smtClean="0">
                <a:solidFill>
                  <a:srgbClr val="002060"/>
                </a:solidFill>
                <a:latin typeface="Times New Roman" pitchFamily="18" charset="0"/>
                <a:ea typeface="標楷體" pitchFamily="65" charset="-120"/>
              </a:endParaRPr>
            </a:p>
            <a:p>
              <a:r>
                <a:rPr lang="en-US" altLang="zh-TW" sz="1200" b="1" dirty="0" smtClean="0">
                  <a:solidFill>
                    <a:srgbClr val="002060"/>
                  </a:solidFill>
                  <a:latin typeface="Times New Roman" pitchFamily="18" charset="0"/>
                  <a:ea typeface="標楷體" pitchFamily="65" charset="-120"/>
                </a:rPr>
                <a:t>2Bi</a:t>
              </a:r>
              <a:r>
                <a:rPr lang="en-US" altLang="zh-TW" sz="1200" b="1" baseline="30000" dirty="0" smtClean="0">
                  <a:solidFill>
                    <a:srgbClr val="002060"/>
                  </a:solidFill>
                  <a:latin typeface="Times New Roman" pitchFamily="18" charset="0"/>
                  <a:ea typeface="標楷體" pitchFamily="65" charset="-120"/>
                </a:rPr>
                <a:t>3+</a:t>
              </a:r>
              <a:r>
                <a:rPr lang="en-US" altLang="zh-TW" sz="1200" b="1" dirty="0" smtClean="0">
                  <a:solidFill>
                    <a:srgbClr val="002060"/>
                  </a:solidFill>
                  <a:latin typeface="Times New Roman" pitchFamily="18" charset="0"/>
                  <a:ea typeface="標楷體" pitchFamily="65" charset="-120"/>
                </a:rPr>
                <a:t> + 3S</a:t>
              </a:r>
              <a:r>
                <a:rPr lang="en-US" altLang="zh-TW" sz="1200" b="1" baseline="30000" dirty="0" smtClean="0">
                  <a:solidFill>
                    <a:srgbClr val="002060"/>
                  </a:solidFill>
                  <a:latin typeface="Times New Roman" pitchFamily="18" charset="0"/>
                  <a:ea typeface="標楷體" pitchFamily="65" charset="-120"/>
                </a:rPr>
                <a:t>2-</a:t>
              </a:r>
              <a:r>
                <a:rPr lang="en-US" altLang="zh-TW" sz="1200" b="1" dirty="0" smtClean="0">
                  <a:solidFill>
                    <a:srgbClr val="002060"/>
                  </a:solidFill>
                  <a:latin typeface="Times New Roman" pitchFamily="18" charset="0"/>
                  <a:ea typeface="標楷體" pitchFamily="65" charset="-120"/>
                </a:rPr>
                <a:t> </a:t>
              </a:r>
              <a:r>
                <a:rPr lang="zh-TW" altLang="en-US" sz="1200" b="1" dirty="0" smtClean="0">
                  <a:solidFill>
                    <a:srgbClr val="002060"/>
                  </a:solidFill>
                  <a:latin typeface="Times New Roman" pitchFamily="18" charset="0"/>
                  <a:ea typeface="標楷體" pitchFamily="65" charset="-120"/>
                </a:rPr>
                <a:t>→ </a:t>
              </a:r>
              <a:r>
                <a:rPr lang="en-US" altLang="zh-TW" sz="1200" b="1" dirty="0" smtClean="0">
                  <a:solidFill>
                    <a:srgbClr val="002060"/>
                  </a:solidFill>
                  <a:latin typeface="Times New Roman" pitchFamily="18" charset="0"/>
                  <a:ea typeface="標楷體" pitchFamily="65" charset="-120"/>
                </a:rPr>
                <a:t>Bi</a:t>
              </a:r>
              <a:r>
                <a:rPr lang="en-US" altLang="zh-TW" sz="1200" b="1" baseline="-25000" dirty="0" smtClean="0">
                  <a:solidFill>
                    <a:srgbClr val="002060"/>
                  </a:solidFill>
                  <a:latin typeface="Times New Roman" pitchFamily="18" charset="0"/>
                  <a:ea typeface="標楷體" pitchFamily="65" charset="-120"/>
                </a:rPr>
                <a:t>2</a:t>
              </a:r>
              <a:r>
                <a:rPr lang="en-US" altLang="zh-TW" sz="1200" b="1" dirty="0" smtClean="0">
                  <a:solidFill>
                    <a:srgbClr val="002060"/>
                  </a:solidFill>
                  <a:latin typeface="Times New Roman" pitchFamily="18" charset="0"/>
                  <a:ea typeface="標楷體" pitchFamily="65" charset="-120"/>
                </a:rPr>
                <a:t>S</a:t>
              </a:r>
              <a:r>
                <a:rPr lang="en-US" altLang="zh-TW" sz="1200" b="1" baseline="-25000" dirty="0" smtClean="0">
                  <a:solidFill>
                    <a:srgbClr val="002060"/>
                  </a:solidFill>
                  <a:latin typeface="Times New Roman" pitchFamily="18" charset="0"/>
                  <a:ea typeface="標楷體" pitchFamily="65" charset="-120"/>
                </a:rPr>
                <a:t>3</a:t>
              </a:r>
            </a:p>
            <a:p>
              <a:r>
                <a:rPr lang="en-US" altLang="zh-TW" sz="1200" b="1" dirty="0" smtClean="0">
                  <a:solidFill>
                    <a:srgbClr val="002060"/>
                  </a:solidFill>
                  <a:latin typeface="Times New Roman" pitchFamily="18" charset="0"/>
                  <a:ea typeface="標楷體" pitchFamily="65" charset="-120"/>
                </a:rPr>
                <a:t>Cu</a:t>
              </a:r>
              <a:r>
                <a:rPr lang="en-US" altLang="zh-TW" sz="1200" b="1" baseline="30000" dirty="0" smtClean="0">
                  <a:solidFill>
                    <a:srgbClr val="002060"/>
                  </a:solidFill>
                  <a:latin typeface="Times New Roman" pitchFamily="18" charset="0"/>
                  <a:ea typeface="標楷體" pitchFamily="65" charset="-120"/>
                </a:rPr>
                <a:t>2+</a:t>
              </a:r>
              <a:r>
                <a:rPr lang="en-US" altLang="zh-TW" sz="1200" b="1" dirty="0" smtClean="0">
                  <a:solidFill>
                    <a:srgbClr val="002060"/>
                  </a:solidFill>
                  <a:latin typeface="Times New Roman" pitchFamily="18" charset="0"/>
                  <a:ea typeface="標楷體" pitchFamily="65" charset="-120"/>
                </a:rPr>
                <a:t> + S</a:t>
              </a:r>
              <a:r>
                <a:rPr lang="en-US" altLang="zh-TW" sz="1200" b="1" baseline="30000" dirty="0" smtClean="0">
                  <a:solidFill>
                    <a:srgbClr val="002060"/>
                  </a:solidFill>
                  <a:latin typeface="Times New Roman" pitchFamily="18" charset="0"/>
                  <a:ea typeface="標楷體" pitchFamily="65" charset="-120"/>
                </a:rPr>
                <a:t>2-</a:t>
              </a:r>
              <a:r>
                <a:rPr lang="en-US" altLang="zh-TW" sz="1200" b="1" dirty="0" smtClean="0">
                  <a:solidFill>
                    <a:srgbClr val="002060"/>
                  </a:solidFill>
                  <a:latin typeface="Times New Roman" pitchFamily="18" charset="0"/>
                  <a:ea typeface="標楷體" pitchFamily="65" charset="-120"/>
                </a:rPr>
                <a:t> </a:t>
              </a:r>
              <a:r>
                <a:rPr lang="zh-TW" altLang="en-US" sz="1200" b="1" dirty="0" smtClean="0">
                  <a:solidFill>
                    <a:srgbClr val="002060"/>
                  </a:solidFill>
                  <a:latin typeface="Times New Roman" pitchFamily="18" charset="0"/>
                  <a:ea typeface="標楷體" pitchFamily="65" charset="-120"/>
                </a:rPr>
                <a:t>→</a:t>
              </a:r>
              <a:r>
                <a:rPr lang="en-US" altLang="zh-TW" sz="1200" b="1" dirty="0" err="1" smtClean="0">
                  <a:solidFill>
                    <a:srgbClr val="002060"/>
                  </a:solidFill>
                  <a:latin typeface="Times New Roman" pitchFamily="18" charset="0"/>
                  <a:ea typeface="標楷體" pitchFamily="65" charset="-120"/>
                </a:rPr>
                <a:t>CuS</a:t>
              </a:r>
              <a:endParaRPr lang="en-US" altLang="zh-TW" sz="1200" b="1" dirty="0" smtClean="0">
                <a:solidFill>
                  <a:srgbClr val="002060"/>
                </a:solidFill>
                <a:latin typeface="Times New Roman" pitchFamily="18" charset="0"/>
                <a:ea typeface="標楷體" pitchFamily="65" charset="-120"/>
              </a:endParaRPr>
            </a:p>
            <a:p>
              <a:r>
                <a:rPr lang="en-US" altLang="zh-TW" sz="1200" b="1" dirty="0" smtClean="0">
                  <a:solidFill>
                    <a:srgbClr val="002060"/>
                  </a:solidFill>
                  <a:latin typeface="Times New Roman" pitchFamily="18" charset="0"/>
                  <a:ea typeface="標楷體" pitchFamily="65" charset="-120"/>
                </a:rPr>
                <a:t>2As</a:t>
              </a:r>
              <a:r>
                <a:rPr lang="en-US" altLang="zh-TW" sz="1200" b="1" baseline="30000" dirty="0" smtClean="0">
                  <a:solidFill>
                    <a:srgbClr val="002060"/>
                  </a:solidFill>
                  <a:latin typeface="Times New Roman" pitchFamily="18" charset="0"/>
                  <a:ea typeface="標楷體" pitchFamily="65" charset="-120"/>
                </a:rPr>
                <a:t>3-</a:t>
              </a:r>
              <a:r>
                <a:rPr lang="en-US" altLang="zh-TW" sz="1200" b="1" dirty="0" smtClean="0">
                  <a:solidFill>
                    <a:srgbClr val="002060"/>
                  </a:solidFill>
                  <a:latin typeface="Times New Roman" pitchFamily="18" charset="0"/>
                  <a:ea typeface="標楷體" pitchFamily="65" charset="-120"/>
                </a:rPr>
                <a:t> + 3S</a:t>
              </a:r>
              <a:r>
                <a:rPr lang="en-US" altLang="zh-TW" sz="1200" b="1" baseline="30000" dirty="0" smtClean="0">
                  <a:solidFill>
                    <a:srgbClr val="002060"/>
                  </a:solidFill>
                  <a:latin typeface="Times New Roman" pitchFamily="18" charset="0"/>
                  <a:ea typeface="標楷體" pitchFamily="65" charset="-120"/>
                </a:rPr>
                <a:t>2-</a:t>
              </a:r>
              <a:r>
                <a:rPr lang="en-US" altLang="zh-TW" sz="1200" b="1" dirty="0" smtClean="0">
                  <a:solidFill>
                    <a:srgbClr val="002060"/>
                  </a:solidFill>
                  <a:latin typeface="Times New Roman" pitchFamily="18" charset="0"/>
                  <a:ea typeface="標楷體" pitchFamily="65" charset="-120"/>
                </a:rPr>
                <a:t> </a:t>
              </a:r>
              <a:r>
                <a:rPr lang="zh-TW" altLang="en-US" sz="1200" b="1" dirty="0" smtClean="0">
                  <a:solidFill>
                    <a:srgbClr val="002060"/>
                  </a:solidFill>
                  <a:latin typeface="Times New Roman" pitchFamily="18" charset="0"/>
                  <a:ea typeface="標楷體" pitchFamily="65" charset="-120"/>
                </a:rPr>
                <a:t>→</a:t>
              </a:r>
              <a:r>
                <a:rPr lang="en-US" altLang="zh-TW" sz="1200" b="1" dirty="0" smtClean="0">
                  <a:solidFill>
                    <a:srgbClr val="002060"/>
                  </a:solidFill>
                  <a:latin typeface="Times New Roman" pitchFamily="18" charset="0"/>
                  <a:ea typeface="標楷體" pitchFamily="65" charset="-120"/>
                </a:rPr>
                <a:t>As</a:t>
              </a:r>
              <a:r>
                <a:rPr lang="en-US" altLang="zh-TW" sz="1200" b="1" baseline="-25000" dirty="0" smtClean="0">
                  <a:solidFill>
                    <a:srgbClr val="002060"/>
                  </a:solidFill>
                  <a:latin typeface="Times New Roman" pitchFamily="18" charset="0"/>
                  <a:ea typeface="標楷體" pitchFamily="65" charset="-120"/>
                </a:rPr>
                <a:t>2</a:t>
              </a:r>
              <a:r>
                <a:rPr lang="en-US" altLang="zh-TW" sz="1200" b="1" dirty="0" smtClean="0">
                  <a:solidFill>
                    <a:srgbClr val="002060"/>
                  </a:solidFill>
                  <a:latin typeface="Times New Roman" pitchFamily="18" charset="0"/>
                  <a:ea typeface="標楷體" pitchFamily="65" charset="-120"/>
                </a:rPr>
                <a:t>S</a:t>
              </a:r>
              <a:r>
                <a:rPr lang="en-US" altLang="zh-TW" sz="1200" b="1" baseline="-25000" dirty="0" smtClean="0">
                  <a:solidFill>
                    <a:srgbClr val="002060"/>
                  </a:solidFill>
                  <a:latin typeface="Times New Roman" pitchFamily="18" charset="0"/>
                  <a:ea typeface="標楷體" pitchFamily="65" charset="-120"/>
                </a:rPr>
                <a:t>3</a:t>
              </a:r>
            </a:p>
            <a:p>
              <a:r>
                <a:rPr lang="en-US" altLang="zh-TW" sz="1200" b="1" dirty="0" smtClean="0">
                  <a:solidFill>
                    <a:srgbClr val="002060"/>
                  </a:solidFill>
                  <a:latin typeface="Times New Roman" pitchFamily="18" charset="0"/>
                  <a:ea typeface="標楷體" pitchFamily="65" charset="-120"/>
                </a:rPr>
                <a:t>2Sb</a:t>
              </a:r>
              <a:r>
                <a:rPr lang="en-US" altLang="zh-TW" sz="1200" b="1" baseline="30000" dirty="0" smtClean="0">
                  <a:solidFill>
                    <a:srgbClr val="002060"/>
                  </a:solidFill>
                  <a:latin typeface="Times New Roman" pitchFamily="18" charset="0"/>
                  <a:ea typeface="標楷體" pitchFamily="65" charset="-120"/>
                </a:rPr>
                <a:t>3+</a:t>
              </a:r>
              <a:r>
                <a:rPr lang="en-US" altLang="zh-TW" sz="1200" b="1" dirty="0" smtClean="0">
                  <a:solidFill>
                    <a:srgbClr val="002060"/>
                  </a:solidFill>
                  <a:latin typeface="Times New Roman" pitchFamily="18" charset="0"/>
                  <a:ea typeface="標楷體" pitchFamily="65" charset="-120"/>
                </a:rPr>
                <a:t> + 3S</a:t>
              </a:r>
              <a:r>
                <a:rPr lang="en-US" altLang="zh-TW" sz="1200" b="1" baseline="30000" dirty="0" smtClean="0">
                  <a:solidFill>
                    <a:srgbClr val="002060"/>
                  </a:solidFill>
                  <a:latin typeface="Times New Roman" pitchFamily="18" charset="0"/>
                  <a:ea typeface="標楷體" pitchFamily="65" charset="-120"/>
                </a:rPr>
                <a:t>2-</a:t>
              </a:r>
              <a:r>
                <a:rPr lang="en-US" altLang="zh-TW" sz="1200" b="1" dirty="0" smtClean="0">
                  <a:solidFill>
                    <a:srgbClr val="002060"/>
                  </a:solidFill>
                  <a:latin typeface="Times New Roman" pitchFamily="18" charset="0"/>
                  <a:ea typeface="標楷體" pitchFamily="65" charset="-120"/>
                </a:rPr>
                <a:t> </a:t>
              </a:r>
              <a:r>
                <a:rPr lang="zh-TW" altLang="en-US" sz="1200" b="1" dirty="0" smtClean="0">
                  <a:solidFill>
                    <a:srgbClr val="002060"/>
                  </a:solidFill>
                  <a:latin typeface="Times New Roman" pitchFamily="18" charset="0"/>
                  <a:ea typeface="標楷體" pitchFamily="65" charset="-120"/>
                </a:rPr>
                <a:t>→</a:t>
              </a:r>
              <a:r>
                <a:rPr lang="en-US" altLang="zh-TW" sz="1200" b="1" dirty="0" smtClean="0">
                  <a:solidFill>
                    <a:srgbClr val="002060"/>
                  </a:solidFill>
                  <a:latin typeface="Times New Roman" pitchFamily="18" charset="0"/>
                  <a:ea typeface="標楷體" pitchFamily="65" charset="-120"/>
                </a:rPr>
                <a:t>Sb</a:t>
              </a:r>
              <a:r>
                <a:rPr lang="en-US" altLang="zh-TW" sz="1200" b="1" baseline="-25000" dirty="0" smtClean="0">
                  <a:solidFill>
                    <a:srgbClr val="002060"/>
                  </a:solidFill>
                  <a:latin typeface="Times New Roman" pitchFamily="18" charset="0"/>
                  <a:ea typeface="標楷體" pitchFamily="65" charset="-120"/>
                </a:rPr>
                <a:t>2</a:t>
              </a:r>
              <a:r>
                <a:rPr lang="en-US" altLang="zh-TW" sz="1200" b="1" dirty="0" smtClean="0">
                  <a:solidFill>
                    <a:srgbClr val="002060"/>
                  </a:solidFill>
                  <a:latin typeface="Times New Roman" pitchFamily="18" charset="0"/>
                  <a:ea typeface="標楷體" pitchFamily="65" charset="-120"/>
                </a:rPr>
                <a:t>S</a:t>
              </a:r>
              <a:r>
                <a:rPr lang="en-US" altLang="zh-TW" sz="1200" b="1" baseline="-25000" dirty="0" smtClean="0">
                  <a:solidFill>
                    <a:srgbClr val="002060"/>
                  </a:solidFill>
                  <a:latin typeface="Times New Roman" pitchFamily="18" charset="0"/>
                  <a:ea typeface="標楷體" pitchFamily="65" charset="-120"/>
                </a:rPr>
                <a:t>3</a:t>
              </a:r>
            </a:p>
            <a:p>
              <a:r>
                <a:rPr lang="en-US" altLang="zh-TW" sz="1200" b="1" dirty="0" smtClean="0">
                  <a:solidFill>
                    <a:srgbClr val="002060"/>
                  </a:solidFill>
                  <a:latin typeface="Times New Roman" pitchFamily="18" charset="0"/>
                  <a:ea typeface="標楷體" pitchFamily="65" charset="-120"/>
                </a:rPr>
                <a:t>Sn</a:t>
              </a:r>
              <a:r>
                <a:rPr lang="en-US" altLang="zh-TW" sz="1200" b="1" baseline="30000" dirty="0" smtClean="0">
                  <a:solidFill>
                    <a:srgbClr val="002060"/>
                  </a:solidFill>
                  <a:latin typeface="Times New Roman" pitchFamily="18" charset="0"/>
                  <a:ea typeface="標楷體" pitchFamily="65" charset="-120"/>
                </a:rPr>
                <a:t>4+</a:t>
              </a:r>
              <a:r>
                <a:rPr lang="en-US" altLang="zh-TW" sz="1200" b="1" dirty="0" smtClean="0">
                  <a:solidFill>
                    <a:srgbClr val="002060"/>
                  </a:solidFill>
                  <a:latin typeface="Times New Roman" pitchFamily="18" charset="0"/>
                  <a:ea typeface="標楷體" pitchFamily="65" charset="-120"/>
                </a:rPr>
                <a:t> + 2S</a:t>
              </a:r>
              <a:r>
                <a:rPr lang="en-US" altLang="zh-TW" sz="1200" b="1" baseline="30000" dirty="0" smtClean="0">
                  <a:solidFill>
                    <a:srgbClr val="002060"/>
                  </a:solidFill>
                  <a:latin typeface="Times New Roman" pitchFamily="18" charset="0"/>
                  <a:ea typeface="標楷體" pitchFamily="65" charset="-120"/>
                </a:rPr>
                <a:t>2-</a:t>
              </a:r>
              <a:r>
                <a:rPr lang="en-US" altLang="zh-TW" sz="1200" b="1" dirty="0" smtClean="0">
                  <a:solidFill>
                    <a:srgbClr val="002060"/>
                  </a:solidFill>
                  <a:latin typeface="Times New Roman" pitchFamily="18" charset="0"/>
                  <a:ea typeface="標楷體" pitchFamily="65" charset="-120"/>
                </a:rPr>
                <a:t> </a:t>
              </a:r>
              <a:r>
                <a:rPr lang="zh-TW" altLang="en-US" sz="1200" b="1" dirty="0" smtClean="0">
                  <a:solidFill>
                    <a:srgbClr val="002060"/>
                  </a:solidFill>
                  <a:latin typeface="Times New Roman" pitchFamily="18" charset="0"/>
                  <a:ea typeface="標楷體" pitchFamily="65" charset="-120"/>
                </a:rPr>
                <a:t>→</a:t>
              </a:r>
              <a:r>
                <a:rPr lang="en-US" altLang="zh-TW" sz="1200" b="1" dirty="0" smtClean="0">
                  <a:solidFill>
                    <a:srgbClr val="002060"/>
                  </a:solidFill>
                  <a:latin typeface="Times New Roman" pitchFamily="18" charset="0"/>
                  <a:ea typeface="標楷體" pitchFamily="65" charset="-120"/>
                </a:rPr>
                <a:t>SnS</a:t>
              </a:r>
              <a:r>
                <a:rPr lang="en-US" altLang="zh-TW" sz="1200" b="1" baseline="-25000" dirty="0" smtClean="0">
                  <a:solidFill>
                    <a:srgbClr val="002060"/>
                  </a:solidFill>
                  <a:latin typeface="Times New Roman" pitchFamily="18" charset="0"/>
                  <a:ea typeface="標楷體" pitchFamily="65" charset="-120"/>
                </a:rPr>
                <a:t>2</a:t>
              </a:r>
              <a:endParaRPr lang="zh-TW" altLang="en-US" sz="1200" b="1" baseline="-25000" dirty="0">
                <a:solidFill>
                  <a:srgbClr val="002060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20" name="矩形 19"/>
            <p:cNvSpPr/>
            <p:nvPr/>
          </p:nvSpPr>
          <p:spPr>
            <a:xfrm>
              <a:off x="7164288" y="407701"/>
              <a:ext cx="1512168" cy="1384995"/>
            </a:xfrm>
            <a:prstGeom prst="rect">
              <a:avLst/>
            </a:prstGeom>
            <a:noFill/>
            <a:ln w="15875">
              <a:solidFill>
                <a:srgbClr val="00206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22" name="文字方塊 21"/>
          <p:cNvSpPr txBox="1"/>
          <p:nvPr/>
        </p:nvSpPr>
        <p:spPr>
          <a:xfrm>
            <a:off x="4788024" y="3212976"/>
            <a:ext cx="4896544" cy="9541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Blip>
                <a:blip r:embed="rId3"/>
              </a:buBlip>
            </a:pPr>
            <a:r>
              <a:rPr lang="en-US" altLang="zh-TW" sz="1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14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Thioacetamide</a:t>
            </a:r>
            <a:r>
              <a:rPr lang="en-US" altLang="zh-TW" sz="1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(TA)</a:t>
            </a:r>
            <a:r>
              <a:rPr lang="zh-TW" altLang="en-US" sz="1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：</a:t>
            </a:r>
            <a:endParaRPr lang="en-US" altLang="zh-TW" sz="1400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zh-TW" altLang="en-US" sz="1400" b="1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     溶於水中水解出 </a:t>
            </a:r>
            <a:r>
              <a:rPr lang="en-US" altLang="zh-TW" sz="1400" b="1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H</a:t>
            </a:r>
            <a:r>
              <a:rPr lang="en-US" altLang="zh-TW" sz="1400" b="1" baseline="-25000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2</a:t>
            </a:r>
            <a:r>
              <a:rPr lang="en-US" altLang="zh-TW" sz="1400" b="1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S</a:t>
            </a:r>
            <a:r>
              <a:rPr lang="zh-TW" altLang="en-US" sz="1400" b="1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，</a:t>
            </a:r>
            <a:r>
              <a:rPr lang="zh-TW" altLang="en-US" sz="1400" b="1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反應式</a:t>
            </a:r>
            <a:r>
              <a:rPr lang="zh-TW" altLang="en-US" sz="1400" b="1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如下：</a:t>
            </a:r>
            <a:endParaRPr lang="en-US" altLang="zh-TW" sz="1400" b="1" dirty="0" smtClean="0">
              <a:solidFill>
                <a:srgbClr val="000000"/>
              </a:solidFill>
              <a:latin typeface="Times New Roman" pitchFamily="18" charset="0"/>
              <a:ea typeface="標楷體" pitchFamily="65" charset="-120"/>
            </a:endParaRPr>
          </a:p>
          <a:p>
            <a:pPr>
              <a:lnSpc>
                <a:spcPct val="150000"/>
              </a:lnSpc>
            </a:pPr>
            <a:r>
              <a:rPr lang="en-US" altLang="zh-TW" sz="1400" b="1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CH</a:t>
            </a:r>
            <a:r>
              <a:rPr lang="en-US" altLang="zh-TW" sz="1400" b="1" baseline="-30000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3</a:t>
            </a:r>
            <a:r>
              <a:rPr lang="en-US" altLang="zh-TW" sz="1400" b="1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CSNH</a:t>
            </a:r>
            <a:r>
              <a:rPr lang="en-US" altLang="zh-TW" sz="1400" b="1" baseline="-30000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</a:t>
            </a:r>
            <a:r>
              <a:rPr lang="en-US" altLang="zh-TW" sz="1400" b="1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+ 2 H</a:t>
            </a:r>
            <a:r>
              <a:rPr lang="en-US" altLang="zh-TW" sz="1400" b="1" baseline="-30000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</a:t>
            </a:r>
            <a:r>
              <a:rPr lang="en-US" altLang="zh-TW" sz="1400" b="1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O       </a:t>
            </a:r>
            <a:r>
              <a:rPr lang="zh-TW" altLang="en-US" sz="1400" b="1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</a:t>
            </a:r>
            <a:r>
              <a:rPr lang="en-US" altLang="zh-TW" sz="1400" b="1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CH</a:t>
            </a:r>
            <a:r>
              <a:rPr lang="en-US" altLang="zh-TW" sz="1400" b="1" baseline="-25000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3</a:t>
            </a:r>
            <a:r>
              <a:rPr lang="en-US" altLang="zh-TW" sz="1400" b="1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COOH + NH</a:t>
            </a:r>
            <a:r>
              <a:rPr lang="en-US" altLang="zh-TW" sz="1400" b="1" baseline="-30000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3</a:t>
            </a:r>
            <a:r>
              <a:rPr lang="en-US" altLang="zh-TW" sz="1400" b="1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+H</a:t>
            </a:r>
            <a:r>
              <a:rPr lang="en-US" altLang="zh-TW" sz="1400" b="1" baseline="-30000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</a:t>
            </a:r>
            <a:r>
              <a:rPr lang="en-US" altLang="zh-TW" sz="1400" b="1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S</a:t>
            </a:r>
          </a:p>
        </p:txBody>
      </p:sp>
      <p:graphicFrame>
        <p:nvGraphicFramePr>
          <p:cNvPr id="23" name="物件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9029590"/>
              </p:ext>
            </p:extLst>
          </p:nvPr>
        </p:nvGraphicFramePr>
        <p:xfrm>
          <a:off x="6660232" y="3897782"/>
          <a:ext cx="431800" cy="12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CS ChemDraw Drawing" r:id="rId4" imgW="466679" imgH="133276" progId="ChemDraw.Document.6.0">
                  <p:embed/>
                </p:oleObj>
              </mc:Choice>
              <mc:Fallback>
                <p:oleObj name="CS ChemDraw Drawing" r:id="rId4" imgW="466679" imgH="133276" progId="ChemDraw.Document.6.0">
                  <p:embed/>
                  <p:pic>
                    <p:nvPicPr>
                      <p:cNvPr id="0" name="物件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0232" y="3897782"/>
                        <a:ext cx="431800" cy="123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文字方塊 23"/>
          <p:cNvSpPr txBox="1"/>
          <p:nvPr/>
        </p:nvSpPr>
        <p:spPr>
          <a:xfrm>
            <a:off x="724442" y="2731271"/>
            <a:ext cx="3250099" cy="6924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zh-TW" sz="1300" b="1" dirty="0" smtClean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</a:rPr>
              <a:t>1. </a:t>
            </a:r>
            <a:r>
              <a:rPr lang="zh-TW" altLang="en-US" sz="1300" b="1" dirty="0" smtClean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</a:rPr>
              <a:t>讓 </a:t>
            </a:r>
            <a:r>
              <a:rPr lang="en-US" altLang="zh-TW" sz="1300" b="1" dirty="0" smtClean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</a:rPr>
              <a:t>TA </a:t>
            </a:r>
            <a:r>
              <a:rPr lang="zh-TW" altLang="en-US" sz="1300" b="1" dirty="0" smtClean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</a:rPr>
              <a:t>有</a:t>
            </a:r>
            <a:r>
              <a:rPr lang="zh-TW" altLang="en-US" sz="1300" b="1" dirty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</a:rPr>
              <a:t>足夠時間水解。加熱有助於</a:t>
            </a:r>
            <a:r>
              <a:rPr lang="zh-TW" altLang="en-US" sz="1300" b="1" dirty="0" smtClean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</a:rPr>
              <a:t>硫</a:t>
            </a:r>
            <a:endParaRPr lang="en-US" altLang="zh-TW" sz="1300" b="1" dirty="0" smtClean="0">
              <a:solidFill>
                <a:srgbClr val="008000"/>
              </a:solidFill>
              <a:latin typeface="Times New Roman" pitchFamily="18" charset="0"/>
              <a:ea typeface="標楷體" pitchFamily="65" charset="-120"/>
            </a:endParaRPr>
          </a:p>
          <a:p>
            <a:r>
              <a:rPr lang="en-US" altLang="zh-TW" sz="1300" b="1" dirty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1300" b="1" dirty="0" smtClean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</a:rPr>
              <a:t>   </a:t>
            </a:r>
            <a:r>
              <a:rPr lang="zh-TW" altLang="en-US" sz="1300" b="1" dirty="0" smtClean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</a:rPr>
              <a:t>化</a:t>
            </a:r>
            <a:r>
              <a:rPr lang="zh-TW" altLang="en-US" sz="1300" b="1" dirty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</a:rPr>
              <a:t>物凝固。</a:t>
            </a:r>
            <a:endParaRPr lang="en-US" altLang="zh-TW" sz="1300" b="1" dirty="0">
              <a:solidFill>
                <a:srgbClr val="008000"/>
              </a:solidFill>
              <a:latin typeface="Times New Roman" pitchFamily="18" charset="0"/>
              <a:ea typeface="標楷體" pitchFamily="65" charset="-120"/>
            </a:endParaRPr>
          </a:p>
          <a:p>
            <a:endParaRPr lang="en-US" altLang="zh-TW" sz="1300" b="1" dirty="0" smtClean="0">
              <a:solidFill>
                <a:srgbClr val="008000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724442" y="2725463"/>
            <a:ext cx="3168352" cy="480700"/>
          </a:xfrm>
          <a:prstGeom prst="rect">
            <a:avLst/>
          </a:prstGeom>
          <a:noFill/>
          <a:ln w="15875">
            <a:solidFill>
              <a:srgbClr val="008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00" b="1">
              <a:solidFill>
                <a:srgbClr val="008000"/>
              </a:solidFill>
            </a:endParaRPr>
          </a:p>
        </p:txBody>
      </p:sp>
      <p:grpSp>
        <p:nvGrpSpPr>
          <p:cNvPr id="26" name="群組 25"/>
          <p:cNvGrpSpPr/>
          <p:nvPr/>
        </p:nvGrpSpPr>
        <p:grpSpPr>
          <a:xfrm>
            <a:off x="713259" y="4021607"/>
            <a:ext cx="3528391" cy="540056"/>
            <a:chOff x="6042026" y="407701"/>
            <a:chExt cx="4199739" cy="4503214"/>
          </a:xfrm>
        </p:grpSpPr>
        <p:sp>
          <p:nvSpPr>
            <p:cNvPr id="27" name="文字方塊 26"/>
            <p:cNvSpPr txBox="1"/>
            <p:nvPr/>
          </p:nvSpPr>
          <p:spPr>
            <a:xfrm>
              <a:off x="6042026" y="407701"/>
              <a:ext cx="4199739" cy="410619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altLang="zh-TW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3. </a:t>
              </a:r>
              <a:r>
                <a:rPr lang="zh-TW" altLang="en-US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清洗</a:t>
              </a:r>
              <a:r>
                <a:rPr lang="zh-TW" altLang="en-US" sz="1300" b="1" dirty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移除過多</a:t>
              </a:r>
              <a:r>
                <a:rPr lang="zh-TW" altLang="en-US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的 </a:t>
              </a:r>
              <a:r>
                <a:rPr lang="en-US" altLang="zh-TW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H</a:t>
              </a:r>
              <a:r>
                <a:rPr lang="en-US" altLang="zh-TW" sz="1300" b="1" baseline="-25000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2</a:t>
              </a:r>
              <a:r>
                <a:rPr lang="en-US" altLang="zh-TW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S</a:t>
              </a:r>
              <a:r>
                <a:rPr lang="zh-TW" altLang="en-US" sz="1300" b="1" dirty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，</a:t>
              </a:r>
              <a:r>
                <a:rPr lang="zh-TW" altLang="en-US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因 </a:t>
              </a:r>
              <a:r>
                <a:rPr lang="en-US" altLang="zh-TW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H</a:t>
              </a:r>
              <a:r>
                <a:rPr lang="en-US" altLang="zh-TW" sz="1300" b="1" baseline="-25000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2</a:t>
              </a:r>
              <a:r>
                <a:rPr lang="en-US" altLang="zh-TW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S </a:t>
              </a:r>
              <a:r>
                <a:rPr lang="zh-TW" altLang="en-US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會使 </a:t>
              </a:r>
              <a:r>
                <a:rPr lang="en-US" altLang="zh-TW" sz="1300" b="1" dirty="0" err="1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HgS</a:t>
              </a:r>
              <a:r>
                <a:rPr lang="en-US" altLang="zh-TW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 </a:t>
              </a:r>
              <a:r>
                <a:rPr lang="zh-TW" altLang="en-US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在  </a:t>
              </a:r>
              <a:endParaRPr lang="en-US" altLang="zh-TW" sz="1300" b="1" dirty="0" smtClean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</a:endParaRPr>
            </a:p>
            <a:p>
              <a:r>
                <a:rPr lang="en-US" altLang="zh-TW" sz="1300" b="1" dirty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 </a:t>
              </a:r>
              <a:r>
                <a:rPr lang="en-US" altLang="zh-TW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    KOH</a:t>
              </a:r>
              <a:r>
                <a:rPr lang="en-US" altLang="zh-TW" sz="1300" b="1" baseline="-25000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(</a:t>
              </a:r>
              <a:r>
                <a:rPr lang="en-US" altLang="zh-TW" sz="1300" b="1" baseline="-25000" dirty="0" err="1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aq</a:t>
              </a:r>
              <a:r>
                <a:rPr lang="en-US" altLang="zh-TW" sz="1300" b="1" baseline="-25000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) </a:t>
              </a:r>
              <a:r>
                <a:rPr lang="zh-TW" altLang="en-US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中</a:t>
              </a:r>
              <a:r>
                <a:rPr lang="zh-TW" altLang="en-US" sz="1300" b="1" dirty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溶解度上升</a:t>
              </a:r>
              <a:r>
                <a:rPr lang="zh-TW" altLang="en-US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。</a:t>
              </a:r>
              <a:endParaRPr lang="en-US" altLang="zh-TW" sz="1300" b="1" dirty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28" name="矩形 27"/>
            <p:cNvSpPr/>
            <p:nvPr/>
          </p:nvSpPr>
          <p:spPr>
            <a:xfrm>
              <a:off x="6042026" y="407701"/>
              <a:ext cx="4028322" cy="4503214"/>
            </a:xfrm>
            <a:prstGeom prst="rect">
              <a:avLst/>
            </a:prstGeom>
            <a:noFill/>
            <a:ln w="15875">
              <a:solidFill>
                <a:srgbClr val="008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300" b="1">
                <a:solidFill>
                  <a:srgbClr val="008000"/>
                </a:solidFill>
              </a:endParaRPr>
            </a:p>
          </p:txBody>
        </p:sp>
      </p:grpSp>
      <p:grpSp>
        <p:nvGrpSpPr>
          <p:cNvPr id="29" name="群組 28"/>
          <p:cNvGrpSpPr/>
          <p:nvPr/>
        </p:nvGrpSpPr>
        <p:grpSpPr>
          <a:xfrm>
            <a:off x="683568" y="3445543"/>
            <a:ext cx="3250099" cy="315086"/>
            <a:chOff x="9129726" y="-4448119"/>
            <a:chExt cx="3285817" cy="973551"/>
          </a:xfrm>
        </p:grpSpPr>
        <p:sp>
          <p:nvSpPr>
            <p:cNvPr id="30" name="文字方塊 29"/>
            <p:cNvSpPr txBox="1"/>
            <p:nvPr/>
          </p:nvSpPr>
          <p:spPr>
            <a:xfrm>
              <a:off x="9129726" y="-4377987"/>
              <a:ext cx="3285817" cy="90341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tabLst>
                  <a:tab pos="273050" algn="l"/>
                </a:tabLst>
              </a:pPr>
              <a:r>
                <a:rPr lang="en-US" altLang="zh-TW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 2. NH</a:t>
              </a:r>
              <a:r>
                <a:rPr lang="en-US" altLang="zh-TW" sz="1300" b="1" baseline="-25000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4</a:t>
              </a:r>
              <a:r>
                <a:rPr lang="en-US" altLang="zh-TW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Cl </a:t>
              </a:r>
              <a:r>
                <a:rPr lang="zh-TW" altLang="en-US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防止</a:t>
              </a:r>
              <a:r>
                <a:rPr lang="zh-TW" altLang="en-US" sz="1300" b="1" dirty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膠化</a:t>
              </a:r>
              <a:r>
                <a:rPr lang="zh-TW" altLang="en-US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。</a:t>
              </a:r>
              <a:endParaRPr lang="en-US" altLang="zh-TW" sz="1300" b="1" dirty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31" name="矩形 30"/>
            <p:cNvSpPr/>
            <p:nvPr/>
          </p:nvSpPr>
          <p:spPr>
            <a:xfrm>
              <a:off x="9148002" y="-4448119"/>
              <a:ext cx="1701648" cy="973551"/>
            </a:xfrm>
            <a:prstGeom prst="rect">
              <a:avLst/>
            </a:prstGeom>
            <a:noFill/>
            <a:ln w="15875">
              <a:solidFill>
                <a:srgbClr val="008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300" b="1">
                <a:solidFill>
                  <a:srgbClr val="008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53492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群組 21"/>
          <p:cNvGrpSpPr/>
          <p:nvPr/>
        </p:nvGrpSpPr>
        <p:grpSpPr>
          <a:xfrm>
            <a:off x="1495034" y="4754708"/>
            <a:ext cx="6211737" cy="307778"/>
            <a:chOff x="1495034" y="4725143"/>
            <a:chExt cx="6211737" cy="307778"/>
          </a:xfrm>
        </p:grpSpPr>
        <p:sp>
          <p:nvSpPr>
            <p:cNvPr id="8" name="文字方塊 7"/>
            <p:cNvSpPr txBox="1"/>
            <p:nvPr/>
          </p:nvSpPr>
          <p:spPr>
            <a:xfrm>
              <a:off x="1495034" y="4725143"/>
              <a:ext cx="1978427" cy="307777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altLang="zh-TW" sz="1400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Outline 3</a:t>
              </a:r>
              <a:r>
                <a:rPr lang="zh-TW" altLang="en-US" sz="1400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   </a:t>
              </a:r>
              <a:r>
                <a:rPr lang="en-US" altLang="zh-TW" sz="1400" b="1" dirty="0" smtClean="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Cu </a:t>
              </a:r>
              <a:r>
                <a:rPr lang="zh-TW" altLang="en-US" sz="1400" b="1" dirty="0" smtClean="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族分析 </a:t>
              </a:r>
              <a:r>
                <a:rPr lang="en-US" altLang="zh-TW" sz="1400" b="1" baseline="30000" dirty="0" smtClean="0">
                  <a:solidFill>
                    <a:srgbClr val="FF0066"/>
                  </a:solidFill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11" name="文字方塊 10"/>
            <p:cNvSpPr txBox="1"/>
            <p:nvPr/>
          </p:nvSpPr>
          <p:spPr>
            <a:xfrm>
              <a:off x="5901725" y="4725144"/>
              <a:ext cx="1805046" cy="307777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altLang="zh-TW" sz="1400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Outline 4</a:t>
              </a:r>
              <a:r>
                <a:rPr lang="zh-TW" altLang="en-US" sz="1400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   </a:t>
              </a:r>
              <a:r>
                <a:rPr lang="en-US" altLang="zh-TW" sz="1400" b="1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As</a:t>
              </a:r>
              <a:r>
                <a:rPr lang="en-US" altLang="zh-TW" sz="1400" b="1" dirty="0" smtClean="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 </a:t>
              </a:r>
              <a:r>
                <a:rPr lang="zh-TW" altLang="en-US" sz="1400" b="1" dirty="0" smtClean="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族分析</a:t>
              </a:r>
              <a:endParaRPr lang="en-US" altLang="zh-TW" sz="1400" b="1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endParaRPr>
            </a:p>
          </p:txBody>
        </p:sp>
      </p:grpSp>
      <p:graphicFrame>
        <p:nvGraphicFramePr>
          <p:cNvPr id="12" name="表格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5567660"/>
              </p:ext>
            </p:extLst>
          </p:nvPr>
        </p:nvGraphicFramePr>
        <p:xfrm>
          <a:off x="395536" y="3093366"/>
          <a:ext cx="3952256" cy="114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52256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TW" sz="14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PPT 2-2     </a:t>
                      </a:r>
                      <a:r>
                        <a:rPr lang="en-US" altLang="zh-TW" sz="14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HgS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4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PbS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Bi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4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CuS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4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CdS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r>
                        <a:rPr lang="en-US" altLang="zh-TW" sz="1400" b="1" baseline="30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65113" indent="-265113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以含有 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1d 0.2 M NH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NO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熱水清洗，離心並移除溶液</a:t>
                      </a:r>
                      <a:endParaRPr lang="en-US" altLang="zh-TW" sz="1400" b="1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表格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5144950"/>
              </p:ext>
            </p:extLst>
          </p:nvPr>
        </p:nvGraphicFramePr>
        <p:xfrm>
          <a:off x="4499992" y="3093366"/>
          <a:ext cx="4252707" cy="114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52707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TW" sz="14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Soln. 2-2 </a:t>
                      </a:r>
                      <a:r>
                        <a:rPr lang="zh-TW" altLang="en-US" sz="1400" b="1" baseline="0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AsS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en-US" altLang="zh-TW" sz="1400" b="1" baseline="30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3-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AsO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en-US" altLang="zh-TW" sz="1400" b="1" baseline="30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3-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SbS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en-US" altLang="zh-TW" sz="1400" b="1" baseline="30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3-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SbO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en-US" altLang="zh-TW" sz="1400" b="1" baseline="30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3-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SnS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en-US" altLang="zh-TW" sz="1400" b="1" baseline="30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2-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、</a:t>
                      </a:r>
                      <a:endParaRPr lang="en-US" altLang="zh-TW" sz="1400" b="1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         </a:t>
                      </a:r>
                      <a:r>
                        <a:rPr lang="zh-TW" altLang="en-US" sz="1400" b="1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SnS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OH</a:t>
                      </a:r>
                      <a:r>
                        <a:rPr lang="en-US" altLang="zh-TW" sz="1400" b="1" baseline="30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(HgS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altLang="zh-TW" sz="1400" b="1" baseline="30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2-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KOH</a:t>
                      </a:r>
                      <a:endParaRPr lang="en-US" altLang="zh-TW" sz="1400" b="1" baseline="30000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65113" indent="-265113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離心去除微量 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PPT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2-2 </a:t>
                      </a:r>
                      <a:r>
                        <a:rPr lang="en-US" altLang="zh-TW" sz="1400" b="1" baseline="30000" dirty="0" smtClean="0">
                          <a:solidFill>
                            <a:srgbClr val="FF0066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，得黃色澄清溶液</a:t>
                      </a:r>
                      <a:endParaRPr lang="en-US" altLang="zh-TW" sz="1400" b="1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4" name="表格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325038"/>
              </p:ext>
            </p:extLst>
          </p:nvPr>
        </p:nvGraphicFramePr>
        <p:xfrm>
          <a:off x="2374218" y="814014"/>
          <a:ext cx="4395564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95564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TW" sz="14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PPT 2-1 </a:t>
                      </a:r>
                      <a:r>
                        <a:rPr lang="zh-TW" altLang="en-US" sz="14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r>
                        <a:rPr lang="en-US" altLang="zh-TW" sz="14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HgS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4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PbS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Bi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4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CuS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4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CdS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As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、</a:t>
                      </a:r>
                      <a:endParaRPr lang="en-US" altLang="zh-TW" sz="1400" b="1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          Sb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SnS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r>
                        <a:rPr lang="en-US" altLang="zh-TW" sz="1400" b="1" baseline="30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加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10d 0.5 M KOH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，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warm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，離心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( 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/>
                          <a:ea typeface="標楷體" pitchFamily="65" charset="-120"/>
                          <a:cs typeface="Times New Roman"/>
                        </a:rPr>
                        <a:t>× 2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)</a:t>
                      </a:r>
                    </a:p>
                    <a:p>
                      <a:pPr marL="342900" indent="-3429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結合二次之 溶液</a:t>
                      </a:r>
                      <a:endParaRPr lang="en-US" altLang="zh-TW" sz="1400" b="1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5" name="直線接點 14"/>
          <p:cNvCxnSpPr/>
          <p:nvPr/>
        </p:nvCxnSpPr>
        <p:spPr>
          <a:xfrm>
            <a:off x="4526860" y="2203293"/>
            <a:ext cx="0" cy="432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接點 15"/>
          <p:cNvCxnSpPr/>
          <p:nvPr/>
        </p:nvCxnSpPr>
        <p:spPr>
          <a:xfrm>
            <a:off x="2484248" y="2635341"/>
            <a:ext cx="4320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接點 16"/>
          <p:cNvCxnSpPr/>
          <p:nvPr/>
        </p:nvCxnSpPr>
        <p:spPr>
          <a:xfrm>
            <a:off x="2484248" y="2635341"/>
            <a:ext cx="0" cy="46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接點 17"/>
          <p:cNvCxnSpPr/>
          <p:nvPr/>
        </p:nvCxnSpPr>
        <p:spPr>
          <a:xfrm>
            <a:off x="6804248" y="2635341"/>
            <a:ext cx="0" cy="46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群組 20"/>
          <p:cNvGrpSpPr/>
          <p:nvPr/>
        </p:nvGrpSpPr>
        <p:grpSpPr>
          <a:xfrm>
            <a:off x="2304228" y="4322660"/>
            <a:ext cx="4680040" cy="288032"/>
            <a:chOff x="2304228" y="4119558"/>
            <a:chExt cx="4680040" cy="288032"/>
          </a:xfrm>
        </p:grpSpPr>
        <p:sp>
          <p:nvSpPr>
            <p:cNvPr id="3" name="向下箭號 2"/>
            <p:cNvSpPr/>
            <p:nvPr/>
          </p:nvSpPr>
          <p:spPr>
            <a:xfrm>
              <a:off x="2304228" y="4119558"/>
              <a:ext cx="360040" cy="288032"/>
            </a:xfrm>
            <a:prstGeom prst="downArrow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" name="向下箭號 18"/>
            <p:cNvSpPr/>
            <p:nvPr/>
          </p:nvSpPr>
          <p:spPr>
            <a:xfrm>
              <a:off x="6624228" y="4119558"/>
              <a:ext cx="360040" cy="288032"/>
            </a:xfrm>
            <a:prstGeom prst="downArrow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3" name="群組 22"/>
          <p:cNvGrpSpPr/>
          <p:nvPr/>
        </p:nvGrpSpPr>
        <p:grpSpPr>
          <a:xfrm>
            <a:off x="504028" y="5378101"/>
            <a:ext cx="3960438" cy="692497"/>
            <a:chOff x="7034159" y="407701"/>
            <a:chExt cx="1786313" cy="1902779"/>
          </a:xfrm>
        </p:grpSpPr>
        <p:sp>
          <p:nvSpPr>
            <p:cNvPr id="24" name="文字方塊 23"/>
            <p:cNvSpPr txBox="1"/>
            <p:nvPr/>
          </p:nvSpPr>
          <p:spPr>
            <a:xfrm>
              <a:off x="7034159" y="407701"/>
              <a:ext cx="1786313" cy="190277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altLang="zh-TW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1. </a:t>
              </a:r>
              <a:r>
                <a:rPr lang="zh-TW" altLang="en-US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先</a:t>
              </a:r>
              <a:r>
                <a:rPr lang="zh-TW" altLang="en-US" sz="1300" b="1" dirty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分析 </a:t>
              </a:r>
              <a:r>
                <a:rPr lang="en-US" altLang="zh-TW" sz="1300" b="1" dirty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Cu </a:t>
              </a:r>
              <a:r>
                <a:rPr lang="zh-TW" altLang="en-US" sz="1300" b="1" dirty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族</a:t>
              </a:r>
              <a:r>
                <a:rPr lang="zh-TW" altLang="en-US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，若無法</a:t>
              </a:r>
              <a:r>
                <a:rPr lang="zh-TW" altLang="en-US" sz="1300" b="1" dirty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立刻進行，用水</a:t>
              </a:r>
              <a:r>
                <a:rPr lang="zh-TW" altLang="en-US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和 </a:t>
              </a:r>
              <a:r>
                <a:rPr lang="en-US" altLang="zh-TW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1d TA</a:t>
              </a:r>
              <a:r>
                <a:rPr lang="zh-TW" altLang="en-US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 掩  </a:t>
              </a:r>
              <a:endParaRPr lang="en-US" altLang="zh-TW" sz="1300" b="1" dirty="0" smtClean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</a:endParaRPr>
            </a:p>
            <a:p>
              <a:r>
                <a:rPr lang="en-US" altLang="zh-TW" sz="1300" b="1" dirty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 </a:t>
              </a:r>
              <a:r>
                <a:rPr lang="en-US" altLang="zh-TW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   </a:t>
              </a:r>
              <a:r>
                <a:rPr lang="zh-TW" altLang="en-US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蓋</a:t>
              </a:r>
              <a:r>
                <a:rPr lang="zh-TW" altLang="en-US" sz="1300" b="1" dirty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硫化物</a:t>
              </a:r>
              <a:r>
                <a:rPr lang="zh-TW" altLang="en-US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，塞子</a:t>
              </a:r>
              <a:r>
                <a:rPr lang="zh-TW" altLang="en-US" sz="1300" b="1" dirty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塞住，</a:t>
              </a:r>
              <a:r>
                <a:rPr lang="zh-TW" altLang="en-US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分離 </a:t>
              </a:r>
              <a:r>
                <a:rPr lang="en-US" altLang="zh-TW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PPT 3-1 </a:t>
              </a:r>
              <a:r>
                <a:rPr lang="zh-TW" altLang="en-US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和 </a:t>
              </a:r>
              <a:r>
                <a:rPr lang="en-US" altLang="zh-TW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Soln.  </a:t>
              </a:r>
              <a:r>
                <a:rPr lang="en-US" altLang="zh-TW" sz="1300" b="1" dirty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3-1</a:t>
              </a:r>
              <a:r>
                <a:rPr lang="zh-TW" altLang="en-US" sz="1300" b="1" dirty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。</a:t>
              </a:r>
              <a:endParaRPr lang="en-US" altLang="zh-TW" sz="1300" b="1" dirty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</a:endParaRPr>
            </a:p>
            <a:p>
              <a:endParaRPr lang="zh-TW" altLang="en-US" sz="1300" b="1" dirty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25" name="矩形 24"/>
            <p:cNvSpPr/>
            <p:nvPr/>
          </p:nvSpPr>
          <p:spPr>
            <a:xfrm>
              <a:off x="7034159" y="407701"/>
              <a:ext cx="1786313" cy="1384996"/>
            </a:xfrm>
            <a:prstGeom prst="rect">
              <a:avLst/>
            </a:prstGeom>
            <a:noFill/>
            <a:ln w="15875">
              <a:solidFill>
                <a:srgbClr val="008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300" b="1">
                <a:solidFill>
                  <a:srgbClr val="008000"/>
                </a:solidFill>
              </a:endParaRPr>
            </a:p>
          </p:txBody>
        </p:sp>
      </p:grpSp>
      <p:grpSp>
        <p:nvGrpSpPr>
          <p:cNvPr id="26" name="群組 25"/>
          <p:cNvGrpSpPr/>
          <p:nvPr/>
        </p:nvGrpSpPr>
        <p:grpSpPr>
          <a:xfrm>
            <a:off x="5040052" y="5378101"/>
            <a:ext cx="3528392" cy="715195"/>
            <a:chOff x="9129726" y="-4448119"/>
            <a:chExt cx="3285817" cy="2209805"/>
          </a:xfrm>
        </p:grpSpPr>
        <p:sp>
          <p:nvSpPr>
            <p:cNvPr id="27" name="文字方塊 26"/>
            <p:cNvSpPr txBox="1"/>
            <p:nvPr/>
          </p:nvSpPr>
          <p:spPr>
            <a:xfrm>
              <a:off x="9129726" y="-4377987"/>
              <a:ext cx="3285817" cy="213967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tabLst>
                  <a:tab pos="273050" algn="l"/>
                </a:tabLst>
              </a:pPr>
              <a:r>
                <a:rPr lang="en-US" altLang="zh-TW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2. </a:t>
              </a:r>
              <a:r>
                <a:rPr lang="zh-TW" altLang="en-US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若有</a:t>
              </a:r>
              <a:r>
                <a:rPr lang="zh-TW" altLang="en-US" sz="1300" b="1" dirty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黑褐色的膠狀物殘留，加入</a:t>
              </a:r>
              <a:r>
                <a:rPr lang="zh-TW" altLang="en-US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少量的  </a:t>
              </a:r>
              <a:endParaRPr lang="en-US" altLang="zh-TW" sz="1300" b="1" dirty="0" smtClean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</a:endParaRPr>
            </a:p>
            <a:p>
              <a:pPr>
                <a:tabLst>
                  <a:tab pos="273050" algn="l"/>
                </a:tabLst>
              </a:pPr>
              <a:r>
                <a:rPr lang="en-US" altLang="zh-TW" sz="1300" b="1" dirty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 </a:t>
              </a:r>
              <a:r>
                <a:rPr lang="en-US" altLang="zh-TW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    NH</a:t>
              </a:r>
              <a:r>
                <a:rPr lang="en-US" altLang="zh-TW" sz="1300" b="1" baseline="-25000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4</a:t>
              </a:r>
              <a:r>
                <a:rPr lang="en-US" altLang="zh-TW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NO</a:t>
              </a:r>
              <a:r>
                <a:rPr lang="en-US" altLang="zh-TW" sz="1300" b="1" baseline="-25000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3</a:t>
              </a:r>
              <a:r>
                <a:rPr lang="zh-TW" altLang="en-US" sz="1300" b="1" baseline="-25000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 </a:t>
              </a:r>
              <a:r>
                <a:rPr lang="zh-TW" altLang="en-US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或 </a:t>
              </a:r>
              <a:r>
                <a:rPr lang="en-US" altLang="zh-TW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1d 0.2 </a:t>
              </a:r>
              <a:r>
                <a:rPr lang="en-US" altLang="zh-TW" sz="1300" b="1" dirty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M </a:t>
              </a:r>
              <a:r>
                <a:rPr lang="en-US" altLang="zh-TW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NH</a:t>
              </a:r>
              <a:r>
                <a:rPr lang="en-US" altLang="zh-TW" sz="1300" b="1" baseline="-25000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4</a:t>
              </a:r>
              <a:r>
                <a:rPr lang="en-US" altLang="zh-TW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NO</a:t>
              </a:r>
              <a:r>
                <a:rPr lang="en-US" altLang="zh-TW" sz="1300" b="1" baseline="-25000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3 </a:t>
              </a:r>
              <a:r>
                <a:rPr lang="zh-TW" altLang="en-US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加熱</a:t>
              </a:r>
              <a:r>
                <a:rPr lang="zh-TW" altLang="en-US" sz="1300" b="1" dirty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凝固。</a:t>
              </a:r>
              <a:endParaRPr lang="en-US" altLang="zh-TW" sz="1300" b="1" dirty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</a:endParaRPr>
            </a:p>
            <a:p>
              <a:pPr>
                <a:tabLst>
                  <a:tab pos="273050" algn="l"/>
                </a:tabLst>
              </a:pPr>
              <a:endParaRPr lang="en-US" altLang="zh-TW" sz="1300" b="1" dirty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28" name="矩形 27"/>
            <p:cNvSpPr/>
            <p:nvPr/>
          </p:nvSpPr>
          <p:spPr>
            <a:xfrm>
              <a:off x="9148001" y="-4448119"/>
              <a:ext cx="3133426" cy="1753582"/>
            </a:xfrm>
            <a:prstGeom prst="rect">
              <a:avLst/>
            </a:prstGeom>
            <a:noFill/>
            <a:ln w="15875">
              <a:solidFill>
                <a:srgbClr val="008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300" b="1">
                <a:solidFill>
                  <a:srgbClr val="008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22774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表格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1754658"/>
              </p:ext>
            </p:extLst>
          </p:nvPr>
        </p:nvGraphicFramePr>
        <p:xfrm>
          <a:off x="323528" y="3923815"/>
          <a:ext cx="3872064" cy="2423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72064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TW" sz="14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PPT 3-1     </a:t>
                      </a:r>
                      <a:r>
                        <a:rPr lang="en-US" altLang="zh-TW" sz="14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HgS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黑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S</a:t>
                      </a:r>
                      <a:r>
                        <a:rPr lang="en-US" altLang="zh-TW" sz="1400" b="1" baseline="30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0</a:t>
                      </a:r>
                      <a:r>
                        <a:rPr lang="zh-TW" altLang="en-US" sz="1400" b="1" baseline="30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或 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2HgS∙Hg(NO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</a:t>
                      </a:r>
                      <a:r>
                        <a:rPr lang="zh-TW" altLang="en-US" sz="14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白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 </a:t>
                      </a:r>
                      <a:endParaRPr lang="zh-TW" altLang="en-US" sz="1400" baseline="30000" dirty="0">
                        <a:solidFill>
                          <a:srgbClr val="FF0066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69875" marR="0" indent="-269875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加 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1~2d 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王水，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warm</a:t>
                      </a:r>
                    </a:p>
                    <a:p>
                      <a:pPr marL="269875" marR="0" indent="-269875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移至坩鍋 ，蒸發至小體積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不可乾掉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r>
                        <a:rPr lang="en-US" altLang="zh-TW" sz="1400" b="1" dirty="0" smtClean="0">
                          <a:solidFill>
                            <a:srgbClr val="FF0066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en-US" altLang="zh-TW" sz="1400" b="1" baseline="30000" dirty="0" smtClean="0">
                          <a:solidFill>
                            <a:srgbClr val="FF0066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</a:t>
                      </a:r>
                    </a:p>
                    <a:p>
                      <a:pPr marL="269875" marR="0" indent="-269875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加 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 mL H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O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稀釋 </a:t>
                      </a:r>
                      <a:r>
                        <a:rPr lang="en-US" altLang="zh-TW" sz="1400" b="1" baseline="30000" dirty="0" smtClean="0">
                          <a:solidFill>
                            <a:srgbClr val="FF0066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，離心移除殘渣</a:t>
                      </a:r>
                      <a:endParaRPr lang="en-US" altLang="zh-TW" sz="1400" b="1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269875" marR="0" indent="-269875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加 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SnCl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溶液</a:t>
                      </a:r>
                      <a:endParaRPr lang="en-US" altLang="zh-TW" sz="1400" b="1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白色沉澱 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Hg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Cl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</a:t>
                      </a:r>
                      <a:r>
                        <a:rPr lang="zh-TW" altLang="en-US" sz="14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變灰色 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Hg+Hg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Cl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    </a:t>
                      </a:r>
                      <a:r>
                        <a:rPr lang="en-US" altLang="zh-TW" sz="1400" b="1" dirty="0" smtClean="0">
                          <a:solidFill>
                            <a:srgbClr val="FF0000"/>
                          </a:solidFill>
                          <a:latin typeface="Times New Roman"/>
                          <a:ea typeface="標楷體" pitchFamily="65" charset="-120"/>
                          <a:cs typeface="Times New Roman"/>
                        </a:rPr>
                        <a:t>→ Hg(II)</a:t>
                      </a:r>
                      <a:r>
                        <a:rPr lang="zh-TW" altLang="en-US" sz="1400" b="1" dirty="0" smtClean="0">
                          <a:solidFill>
                            <a:srgbClr val="FF0000"/>
                          </a:solidFill>
                          <a:latin typeface="Times New Roman"/>
                          <a:ea typeface="標楷體" pitchFamily="65" charset="-120"/>
                          <a:cs typeface="Times New Roman"/>
                        </a:rPr>
                        <a:t> 存在</a:t>
                      </a:r>
                      <a:endParaRPr lang="en-US" altLang="zh-TW" sz="14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表格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148542"/>
              </p:ext>
            </p:extLst>
          </p:nvPr>
        </p:nvGraphicFramePr>
        <p:xfrm>
          <a:off x="2523864" y="882981"/>
          <a:ext cx="3952256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52256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TW" sz="14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PPT 2-2     </a:t>
                      </a:r>
                      <a:r>
                        <a:rPr lang="en-US" altLang="zh-TW" sz="14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HgS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4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PbS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Bi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4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CuS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4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CdS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r>
                        <a:rPr lang="en-US" altLang="zh-TW" sz="1400" b="1" baseline="30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73050" indent="-1905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加 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5d H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O 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及同體積之 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6 M HNO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</a:t>
                      </a:r>
                    </a:p>
                    <a:p>
                      <a:pPr marL="273050" indent="-1905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Warm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，直至反應發生 </a:t>
                      </a:r>
                      <a:r>
                        <a:rPr lang="en-US" altLang="zh-TW" sz="1400" b="1" baseline="30000" dirty="0" smtClean="0">
                          <a:solidFill>
                            <a:srgbClr val="FF0066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</a:t>
                      </a:r>
                    </a:p>
                    <a:p>
                      <a:pPr marL="273050" indent="-1905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離心，以水清洗 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PPT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，結合溶液</a:t>
                      </a:r>
                      <a:endParaRPr lang="en-US" altLang="zh-TW" sz="1400" b="1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2" name="直線接點 21"/>
          <p:cNvCxnSpPr/>
          <p:nvPr/>
        </p:nvCxnSpPr>
        <p:spPr>
          <a:xfrm>
            <a:off x="4499992" y="2261803"/>
            <a:ext cx="0" cy="21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接點 23"/>
          <p:cNvCxnSpPr/>
          <p:nvPr/>
        </p:nvCxnSpPr>
        <p:spPr>
          <a:xfrm>
            <a:off x="2304208" y="2481310"/>
            <a:ext cx="4572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接點 26"/>
          <p:cNvCxnSpPr/>
          <p:nvPr/>
        </p:nvCxnSpPr>
        <p:spPr>
          <a:xfrm>
            <a:off x="2304208" y="2489710"/>
            <a:ext cx="0" cy="18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接點 27"/>
          <p:cNvCxnSpPr/>
          <p:nvPr/>
        </p:nvCxnSpPr>
        <p:spPr>
          <a:xfrm>
            <a:off x="6880791" y="2481310"/>
            <a:ext cx="0" cy="252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群組 9"/>
          <p:cNvGrpSpPr/>
          <p:nvPr/>
        </p:nvGrpSpPr>
        <p:grpSpPr>
          <a:xfrm>
            <a:off x="6732240" y="1481286"/>
            <a:ext cx="1728192" cy="504055"/>
            <a:chOff x="7164288" y="407701"/>
            <a:chExt cx="1656184" cy="1384995"/>
          </a:xfrm>
        </p:grpSpPr>
        <p:sp>
          <p:nvSpPr>
            <p:cNvPr id="11" name="文字方塊 10"/>
            <p:cNvSpPr txBox="1"/>
            <p:nvPr/>
          </p:nvSpPr>
          <p:spPr>
            <a:xfrm>
              <a:off x="7164288" y="407701"/>
              <a:ext cx="1656184" cy="135308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altLang="zh-TW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1. </a:t>
              </a:r>
              <a:r>
                <a:rPr lang="zh-TW" altLang="en-US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冒泡，氣泡把</a:t>
              </a:r>
              <a:r>
                <a:rPr lang="zh-TW" altLang="en-US" sz="1300" b="1" dirty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硫</a:t>
              </a:r>
              <a:r>
                <a:rPr lang="zh-TW" altLang="en-US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和  </a:t>
              </a:r>
              <a:endParaRPr lang="en-US" altLang="zh-TW" sz="1300" b="1" dirty="0" smtClean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</a:endParaRPr>
            </a:p>
            <a:p>
              <a:r>
                <a:rPr lang="en-US" altLang="zh-TW" sz="1300" b="1" dirty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 </a:t>
              </a:r>
              <a:r>
                <a:rPr lang="en-US" altLang="zh-TW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   </a:t>
              </a:r>
              <a:r>
                <a:rPr lang="zh-TW" altLang="en-US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硫化物</a:t>
              </a:r>
              <a:r>
                <a:rPr lang="zh-TW" altLang="en-US" sz="1300" b="1" dirty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帶至</a:t>
              </a:r>
              <a:r>
                <a:rPr lang="zh-TW" altLang="en-US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表面。</a:t>
              </a:r>
              <a:endParaRPr lang="zh-TW" altLang="en-US" sz="1300" b="1" dirty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7164288" y="407701"/>
              <a:ext cx="1656184" cy="1384995"/>
            </a:xfrm>
            <a:prstGeom prst="rect">
              <a:avLst/>
            </a:prstGeom>
            <a:noFill/>
            <a:ln w="15875">
              <a:solidFill>
                <a:srgbClr val="008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300" b="1">
                <a:solidFill>
                  <a:srgbClr val="008000"/>
                </a:solidFill>
              </a:endParaRPr>
            </a:p>
          </p:txBody>
        </p:sp>
      </p:grpSp>
      <p:grpSp>
        <p:nvGrpSpPr>
          <p:cNvPr id="13" name="群組 12"/>
          <p:cNvGrpSpPr/>
          <p:nvPr/>
        </p:nvGrpSpPr>
        <p:grpSpPr>
          <a:xfrm>
            <a:off x="4697096" y="4458760"/>
            <a:ext cx="2719220" cy="492443"/>
            <a:chOff x="7092280" y="407701"/>
            <a:chExt cx="2719220" cy="1353089"/>
          </a:xfrm>
        </p:grpSpPr>
        <p:sp>
          <p:nvSpPr>
            <p:cNvPr id="15" name="文字方塊 14"/>
            <p:cNvSpPr txBox="1"/>
            <p:nvPr/>
          </p:nvSpPr>
          <p:spPr>
            <a:xfrm>
              <a:off x="7092280" y="407701"/>
              <a:ext cx="2719220" cy="135308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zh-TW" altLang="en-US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 </a:t>
              </a:r>
              <a:r>
                <a:rPr lang="en-US" altLang="zh-TW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2. </a:t>
              </a:r>
              <a:r>
                <a:rPr lang="en-US" altLang="zh-TW" sz="1300" b="1" dirty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HgCl</a:t>
              </a:r>
              <a:r>
                <a:rPr lang="en-US" altLang="zh-TW" sz="1300" b="1" baseline="-25000" dirty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2 </a:t>
              </a:r>
              <a:r>
                <a:rPr lang="zh-TW" altLang="en-US" sz="1300" b="1" dirty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易揮發，</a:t>
              </a:r>
              <a:r>
                <a:rPr lang="zh-TW" altLang="en-US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不可</a:t>
              </a:r>
              <a:r>
                <a:rPr lang="zh-TW" altLang="en-US" sz="1300" b="1" dirty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過度加熱。</a:t>
              </a:r>
              <a:endParaRPr lang="en-US" altLang="zh-TW" sz="1300" b="1" dirty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</a:endParaRPr>
            </a:p>
            <a:p>
              <a:endParaRPr lang="zh-TW" altLang="en-US" sz="1300" b="1" dirty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8" name="矩形 17"/>
            <p:cNvSpPr/>
            <p:nvPr/>
          </p:nvSpPr>
          <p:spPr>
            <a:xfrm>
              <a:off x="7092280" y="407701"/>
              <a:ext cx="2719220" cy="920188"/>
            </a:xfrm>
            <a:prstGeom prst="rect">
              <a:avLst/>
            </a:prstGeom>
            <a:noFill/>
            <a:ln w="15875">
              <a:solidFill>
                <a:srgbClr val="008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300" b="1">
                <a:solidFill>
                  <a:srgbClr val="008000"/>
                </a:solidFill>
              </a:endParaRPr>
            </a:p>
          </p:txBody>
        </p:sp>
      </p:grpSp>
      <p:grpSp>
        <p:nvGrpSpPr>
          <p:cNvPr id="19" name="群組 18"/>
          <p:cNvGrpSpPr/>
          <p:nvPr/>
        </p:nvGrpSpPr>
        <p:grpSpPr>
          <a:xfrm>
            <a:off x="4697096" y="5084774"/>
            <a:ext cx="3403296" cy="999967"/>
            <a:chOff x="7092280" y="389993"/>
            <a:chExt cx="3403296" cy="2396837"/>
          </a:xfrm>
        </p:grpSpPr>
        <p:sp>
          <p:nvSpPr>
            <p:cNvPr id="20" name="文字方塊 19"/>
            <p:cNvSpPr txBox="1"/>
            <p:nvPr/>
          </p:nvSpPr>
          <p:spPr>
            <a:xfrm>
              <a:off x="7164288" y="407701"/>
              <a:ext cx="3331288" cy="237912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tabLst>
                  <a:tab pos="273050" algn="l"/>
                </a:tabLst>
              </a:pPr>
              <a:r>
                <a:rPr lang="en-US" altLang="zh-TW" sz="1300" b="1" dirty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3</a:t>
              </a:r>
              <a:r>
                <a:rPr lang="en-US" altLang="zh-TW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. </a:t>
              </a:r>
              <a:r>
                <a:rPr lang="zh-TW" altLang="en-US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破壞</a:t>
              </a:r>
              <a:r>
                <a:rPr lang="zh-TW" altLang="en-US" sz="1300" b="1" dirty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硝酸鹽及</a:t>
              </a:r>
              <a:r>
                <a:rPr lang="zh-TW" altLang="en-US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去除過量 </a:t>
              </a:r>
              <a:r>
                <a:rPr lang="en-US" altLang="zh-TW" sz="1300" b="1" dirty="0" err="1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HCl</a:t>
              </a:r>
              <a:r>
                <a:rPr lang="zh-TW" altLang="en-US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。</a:t>
              </a:r>
              <a:endParaRPr lang="en-US" altLang="zh-TW" sz="1300" b="1" dirty="0" smtClean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</a:endParaRPr>
            </a:p>
            <a:p>
              <a:pPr>
                <a:lnSpc>
                  <a:spcPct val="150000"/>
                </a:lnSpc>
                <a:tabLst>
                  <a:tab pos="273050" algn="l"/>
                </a:tabLst>
              </a:pPr>
              <a:r>
                <a:rPr lang="zh-TW" altLang="en-US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    </a:t>
              </a:r>
              <a:r>
                <a:rPr lang="en-US" altLang="zh-TW" sz="1300" b="1" dirty="0" err="1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HCl</a:t>
              </a:r>
              <a:r>
                <a:rPr lang="zh-TW" altLang="en-US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 </a:t>
              </a:r>
              <a:r>
                <a:rPr lang="zh-TW" altLang="en-US" sz="1300" b="1" dirty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濃度過高</a:t>
              </a:r>
              <a:r>
                <a:rPr lang="zh-TW" altLang="en-US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，會使 </a:t>
              </a:r>
              <a:r>
                <a:rPr lang="en-US" altLang="zh-TW" sz="1300" b="1" dirty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HgCl</a:t>
              </a:r>
              <a:r>
                <a:rPr lang="en-US" altLang="zh-TW" sz="1300" b="1" baseline="-25000" dirty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2</a:t>
              </a:r>
              <a:r>
                <a:rPr lang="zh-TW" altLang="en-US" sz="1300" b="1" baseline="-25000" dirty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 </a:t>
              </a:r>
              <a:r>
                <a:rPr lang="zh-TW" altLang="en-US" sz="1300" b="1" baseline="-25000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 </a:t>
              </a:r>
              <a:r>
                <a:rPr lang="zh-TW" altLang="en-US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和 </a:t>
              </a:r>
              <a:r>
                <a:rPr lang="en-US" altLang="zh-TW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Sn</a:t>
              </a:r>
              <a:r>
                <a:rPr lang="en-US" altLang="zh-TW" sz="1300" b="1" baseline="30000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2+</a:t>
              </a:r>
              <a:r>
                <a:rPr lang="zh-TW" altLang="en-US" sz="1300" b="1" baseline="30000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 </a:t>
              </a:r>
              <a:r>
                <a:rPr lang="zh-TW" altLang="en-US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 的反  </a:t>
              </a:r>
              <a:endParaRPr lang="en-US" altLang="zh-TW" sz="1300" b="1" dirty="0" smtClean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</a:endParaRPr>
            </a:p>
            <a:p>
              <a:pPr>
                <a:tabLst>
                  <a:tab pos="273050" algn="l"/>
                </a:tabLst>
              </a:pPr>
              <a:r>
                <a:rPr lang="en-US" altLang="zh-TW" sz="1300" b="1" dirty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 </a:t>
              </a:r>
              <a:r>
                <a:rPr lang="en-US" altLang="zh-TW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   </a:t>
              </a:r>
              <a:r>
                <a:rPr lang="zh-TW" altLang="en-US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應</a:t>
              </a:r>
              <a:r>
                <a:rPr lang="zh-TW" altLang="en-US" sz="1300" b="1" dirty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較緩慢。</a:t>
              </a:r>
              <a:endParaRPr lang="en-US" altLang="zh-TW" sz="1300" b="1" dirty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</a:endParaRPr>
            </a:p>
            <a:p>
              <a:endParaRPr lang="zh-TW" altLang="en-US" sz="1300" b="1" dirty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21" name="矩形 20"/>
            <p:cNvSpPr/>
            <p:nvPr/>
          </p:nvSpPr>
          <p:spPr>
            <a:xfrm>
              <a:off x="7092280" y="389993"/>
              <a:ext cx="3403296" cy="1891165"/>
            </a:xfrm>
            <a:prstGeom prst="rect">
              <a:avLst/>
            </a:prstGeom>
            <a:noFill/>
            <a:ln w="15875">
              <a:solidFill>
                <a:srgbClr val="008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300" b="1">
                <a:solidFill>
                  <a:srgbClr val="008000"/>
                </a:solidFill>
              </a:endParaRPr>
            </a:p>
          </p:txBody>
        </p:sp>
      </p:grpSp>
      <p:cxnSp>
        <p:nvCxnSpPr>
          <p:cNvPr id="25" name="直線接點 24"/>
          <p:cNvCxnSpPr/>
          <p:nvPr/>
        </p:nvCxnSpPr>
        <p:spPr>
          <a:xfrm>
            <a:off x="2304208" y="2472006"/>
            <a:ext cx="0" cy="144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文字方塊 31"/>
          <p:cNvSpPr txBox="1"/>
          <p:nvPr/>
        </p:nvSpPr>
        <p:spPr>
          <a:xfrm>
            <a:off x="4860032" y="2725470"/>
            <a:ext cx="3930884" cy="415498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zh-TW" sz="1400" b="1" dirty="0">
                <a:solidFill>
                  <a:srgbClr val="0070C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Soln. 3-1     </a:t>
            </a:r>
            <a:r>
              <a:rPr lang="en-US" altLang="zh-TW" sz="1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Bi</a:t>
            </a:r>
            <a:r>
              <a:rPr lang="en-US" altLang="zh-TW" sz="1400" b="1" baseline="30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3+</a:t>
            </a:r>
            <a:r>
              <a:rPr lang="zh-TW" altLang="en-US" sz="1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、</a:t>
            </a:r>
            <a:r>
              <a:rPr lang="en-US" altLang="zh-TW" sz="1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Cu</a:t>
            </a:r>
            <a:r>
              <a:rPr lang="en-US" altLang="zh-TW" sz="1400" b="1" baseline="30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2+</a:t>
            </a:r>
            <a:r>
              <a:rPr lang="zh-TW" altLang="en-US" sz="1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、</a:t>
            </a:r>
            <a:r>
              <a:rPr lang="en-US" altLang="zh-TW" sz="1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Pb</a:t>
            </a:r>
            <a:r>
              <a:rPr lang="en-US" altLang="zh-TW" sz="1400" b="1" baseline="30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2+</a:t>
            </a:r>
            <a:r>
              <a:rPr lang="zh-TW" altLang="en-US" sz="1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、</a:t>
            </a:r>
            <a:r>
              <a:rPr lang="en-US" altLang="zh-TW" sz="1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Cd</a:t>
            </a:r>
            <a:r>
              <a:rPr lang="en-US" altLang="zh-TW" sz="1400" b="1" baseline="30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2+</a:t>
            </a:r>
            <a:r>
              <a:rPr lang="zh-TW" altLang="en-US" sz="1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、</a:t>
            </a:r>
            <a:r>
              <a:rPr lang="en-US" altLang="zh-TW" sz="1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zh-TW" sz="1400" b="1" baseline="30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zh-TW" altLang="en-US" sz="1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、</a:t>
            </a:r>
            <a:r>
              <a:rPr lang="en-US" altLang="zh-TW" sz="1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NO3</a:t>
            </a:r>
            <a:r>
              <a:rPr lang="en-US" altLang="zh-TW" sz="1400" b="1" baseline="30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endParaRPr lang="zh-TW" altLang="en-US" sz="1400" b="1" baseline="30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13479" y="-51761"/>
            <a:ext cx="29514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 smtClean="0">
                <a:solidFill>
                  <a:schemeClr val="bg1"/>
                </a:solidFill>
                <a:latin typeface="Cooper Black" pitchFamily="18" charset="0"/>
              </a:rPr>
              <a:t>Outline 3</a:t>
            </a:r>
            <a:r>
              <a:rPr lang="zh-TW" altLang="en-US" sz="2000" dirty="0" smtClean="0">
                <a:solidFill>
                  <a:schemeClr val="bg1"/>
                </a:solidFill>
                <a:latin typeface="Cooper Black" pitchFamily="18" charset="0"/>
              </a:rPr>
              <a:t>：</a:t>
            </a:r>
            <a:r>
              <a:rPr lang="en-US" altLang="zh-TW" sz="2000" dirty="0" smtClean="0">
                <a:solidFill>
                  <a:schemeClr val="bg1"/>
                </a:solidFill>
                <a:latin typeface="Cooper Black" pitchFamily="18" charset="0"/>
              </a:rPr>
              <a:t>Cu group</a:t>
            </a:r>
            <a:endParaRPr lang="zh-TW" altLang="en-US" sz="2000" dirty="0">
              <a:solidFill>
                <a:schemeClr val="bg1"/>
              </a:solidFill>
              <a:latin typeface="Cooper Blac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5337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表格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408945"/>
              </p:ext>
            </p:extLst>
          </p:nvPr>
        </p:nvGraphicFramePr>
        <p:xfrm>
          <a:off x="1958561" y="761513"/>
          <a:ext cx="4485647" cy="1783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85647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Soln. 3-1     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Bi</a:t>
                      </a:r>
                      <a:r>
                        <a:rPr lang="en-US" altLang="zh-TW" sz="1400" b="1" baseline="30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3+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Cu</a:t>
                      </a:r>
                      <a:r>
                        <a:rPr lang="en-US" altLang="zh-TW" sz="1400" b="1" baseline="30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2+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Pb</a:t>
                      </a:r>
                      <a:r>
                        <a:rPr lang="en-US" altLang="zh-TW" sz="1400" b="1" baseline="30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2+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Cd</a:t>
                      </a:r>
                      <a:r>
                        <a:rPr lang="en-US" altLang="zh-TW" sz="1400" b="1" baseline="30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2+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lang="en-US" altLang="zh-TW" sz="1400" b="1" baseline="30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NO3</a:t>
                      </a:r>
                      <a:r>
                        <a:rPr lang="en-US" altLang="zh-TW" sz="1400" b="1" baseline="30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zh-TW" altLang="en-US" sz="1400" b="1" baseline="30000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69875" marR="0" indent="-269875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移至坩鍋，加 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2d 18M H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SO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，蒸發直至白色 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SO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(g)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出現</a:t>
                      </a:r>
                      <a:r>
                        <a:rPr lang="zh-TW" altLang="en-US" sz="1400" b="1" dirty="0" smtClean="0">
                          <a:solidFill>
                            <a:srgbClr val="FF0066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en-US" altLang="zh-TW" sz="1400" b="1" baseline="30000" dirty="0" smtClean="0">
                          <a:solidFill>
                            <a:srgbClr val="FF0066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</a:t>
                      </a:r>
                    </a:p>
                    <a:p>
                      <a:pPr marL="269875" marR="0" indent="-269875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冷卻後，加 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5d H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O 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並刮內壁</a:t>
                      </a:r>
                      <a:endParaRPr lang="en-US" altLang="zh-TW" sz="1400" b="1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269875" marR="0" indent="-269875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移至離心管，並以小量水清洗坩鍋 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 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/>
                          <a:ea typeface="標楷體" pitchFamily="65" charset="-120"/>
                          <a:cs typeface="Times New Roman"/>
                        </a:rPr>
                        <a:t>× 2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)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，離心</a:t>
                      </a:r>
                      <a:endParaRPr lang="en-US" altLang="zh-TW" sz="1400" b="1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739585"/>
              </p:ext>
            </p:extLst>
          </p:nvPr>
        </p:nvGraphicFramePr>
        <p:xfrm>
          <a:off x="251520" y="4210328"/>
          <a:ext cx="4896544" cy="2103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96544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PPT 3-2     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PbSO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altLang="zh-TW" sz="14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BiO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SO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en-US" altLang="zh-TW" sz="1400" b="1" baseline="0" dirty="0" smtClean="0">
                          <a:solidFill>
                            <a:srgbClr val="FF00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altLang="zh-TW" sz="1400" b="1" baseline="30000" dirty="0" smtClean="0">
                          <a:solidFill>
                            <a:srgbClr val="FF00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zh-TW" altLang="en-US" sz="1400" b="1" baseline="30000" dirty="0" smtClean="0">
                        <a:solidFill>
                          <a:srgbClr val="FF0066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69875" marR="0" indent="-269875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加 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1~2d 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醋酸銨溶液，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warm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   ( PbSO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4(s)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+ 4C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H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O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</a:t>
                      </a:r>
                      <a:r>
                        <a:rPr lang="en-US" altLang="zh-TW" sz="1400" b="1" baseline="50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lang="en-US" altLang="zh-TW" sz="1400" b="1" baseline="-250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aq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     </a:t>
                      </a:r>
                      <a:r>
                        <a:rPr lang="en-US" altLang="zh-TW" sz="14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Pb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(C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H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O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</a:t>
                      </a:r>
                      <a:r>
                        <a:rPr lang="en-US" altLang="zh-TW" sz="1400" b="1" baseline="50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2-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lang="en-US" altLang="zh-TW" sz="1400" b="1" baseline="-250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aq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 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+ SO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</a:t>
                      </a:r>
                      <a:r>
                        <a:rPr lang="en-US" altLang="zh-TW" sz="1400" b="1" baseline="50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2-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lang="en-US" altLang="zh-TW" sz="1400" b="1" baseline="-250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aq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)</a:t>
                      </a:r>
                    </a:p>
                    <a:p>
                      <a:pPr marL="273050" marR="0" indent="-2730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 startAt="2"/>
                        <a:tabLst/>
                        <a:defRPr/>
                      </a:pP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離心去殘渣</a:t>
                      </a:r>
                      <a:endParaRPr lang="en-US" altLang="zh-TW" sz="1400" b="1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273050" marR="0" indent="-2730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 startAt="2"/>
                        <a:tabLst/>
                        <a:defRPr/>
                      </a:pP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加 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1d 6M HC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H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O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及 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1~2d</a:t>
                      </a:r>
                      <a:r>
                        <a:rPr lang="en-US" altLang="zh-TW" sz="1400" b="1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K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</a:t>
                      </a:r>
                      <a:r>
                        <a:rPr lang="en-US" altLang="zh-TW" sz="1400" b="1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CrO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</a:t>
                      </a:r>
                      <a:r>
                        <a:rPr lang="en-US" altLang="zh-TW" sz="1400" b="1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zh-TW" altLang="en-US" sz="1400" b="1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深黃色沉澱  </a:t>
                      </a:r>
                      <a:r>
                        <a:rPr lang="en-US" altLang="zh-TW" sz="1400" b="1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PbCrO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</a:t>
                      </a:r>
                      <a:r>
                        <a:rPr lang="en-US" altLang="zh-TW" sz="1400" b="1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400" b="1" baseline="0" dirty="0" smtClean="0">
                          <a:solidFill>
                            <a:srgbClr val="FF0000"/>
                          </a:solidFill>
                          <a:latin typeface="Times New Roman"/>
                          <a:ea typeface="標楷體" pitchFamily="65" charset="-120"/>
                          <a:cs typeface="Times New Roman"/>
                        </a:rPr>
                        <a:t>→ </a:t>
                      </a:r>
                      <a:r>
                        <a:rPr lang="en-US" altLang="zh-TW" sz="1400" b="1" baseline="0" dirty="0" err="1" smtClean="0">
                          <a:solidFill>
                            <a:srgbClr val="FF0000"/>
                          </a:solidFill>
                          <a:latin typeface="Times New Roman"/>
                          <a:ea typeface="標楷體" pitchFamily="65" charset="-120"/>
                          <a:cs typeface="Times New Roman"/>
                        </a:rPr>
                        <a:t>Pb</a:t>
                      </a:r>
                      <a:r>
                        <a:rPr lang="zh-TW" altLang="en-US" sz="1400" b="1" baseline="0" dirty="0" smtClean="0">
                          <a:solidFill>
                            <a:srgbClr val="FF0000"/>
                          </a:solidFill>
                          <a:latin typeface="Times New Roman"/>
                          <a:ea typeface="標楷體" pitchFamily="65" charset="-120"/>
                          <a:cs typeface="Times New Roman"/>
                        </a:rPr>
                        <a:t> 存在 </a:t>
                      </a:r>
                      <a:endParaRPr lang="en-US" altLang="zh-TW" sz="1400" b="1" baseline="30000" dirty="0" smtClean="0">
                        <a:solidFill>
                          <a:srgbClr val="FF0066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" name="物件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7058896"/>
              </p:ext>
            </p:extLst>
          </p:nvPr>
        </p:nvGraphicFramePr>
        <p:xfrm>
          <a:off x="2483768" y="5013176"/>
          <a:ext cx="301625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" name="CS ChemDraw Drawing" r:id="rId3" imgW="466679" imgH="133276" progId="ChemDraw.Document.6.0">
                  <p:embed/>
                </p:oleObj>
              </mc:Choice>
              <mc:Fallback>
                <p:oleObj name="CS ChemDraw Drawing" r:id="rId3" imgW="466679" imgH="133276" progId="ChemDraw.Document.6.0">
                  <p:embed/>
                  <p:pic>
                    <p:nvPicPr>
                      <p:cNvPr id="0" name="物件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768" y="5013176"/>
                        <a:ext cx="301625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文字方塊 10"/>
          <p:cNvSpPr txBox="1"/>
          <p:nvPr/>
        </p:nvSpPr>
        <p:spPr>
          <a:xfrm>
            <a:off x="5868144" y="3018831"/>
            <a:ext cx="2448106" cy="376642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1400" b="1" dirty="0" smtClean="0">
                <a:solidFill>
                  <a:srgbClr val="0070C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Soln. 3-2     </a:t>
            </a:r>
            <a:r>
              <a:rPr lang="en-US" altLang="zh-TW" sz="1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Bi</a:t>
            </a:r>
            <a:r>
              <a:rPr lang="en-US" altLang="zh-TW" sz="1400" b="1" baseline="30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3+</a:t>
            </a:r>
            <a:r>
              <a:rPr lang="zh-TW" altLang="en-US" sz="1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、</a:t>
            </a:r>
            <a:r>
              <a:rPr lang="en-US" altLang="zh-TW" sz="1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Cu</a:t>
            </a:r>
            <a:r>
              <a:rPr lang="en-US" altLang="zh-TW" sz="1400" b="1" baseline="30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2+</a:t>
            </a:r>
            <a:r>
              <a:rPr lang="zh-TW" altLang="en-US" sz="1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、</a:t>
            </a:r>
            <a:r>
              <a:rPr lang="en-US" altLang="zh-TW" sz="1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Cd</a:t>
            </a:r>
            <a:r>
              <a:rPr lang="en-US" altLang="zh-TW" sz="1400" b="1" baseline="30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2+</a:t>
            </a:r>
            <a:endParaRPr lang="zh-TW" altLang="en-US" sz="1400" b="1" baseline="300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直線接點 11"/>
          <p:cNvCxnSpPr/>
          <p:nvPr/>
        </p:nvCxnSpPr>
        <p:spPr>
          <a:xfrm>
            <a:off x="4499992" y="2459369"/>
            <a:ext cx="0" cy="28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接點 12"/>
          <p:cNvCxnSpPr/>
          <p:nvPr/>
        </p:nvCxnSpPr>
        <p:spPr>
          <a:xfrm>
            <a:off x="2304208" y="2764984"/>
            <a:ext cx="4860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接點 15"/>
          <p:cNvCxnSpPr/>
          <p:nvPr/>
        </p:nvCxnSpPr>
        <p:spPr>
          <a:xfrm>
            <a:off x="2304208" y="2773384"/>
            <a:ext cx="0" cy="144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接點 16"/>
          <p:cNvCxnSpPr/>
          <p:nvPr/>
        </p:nvCxnSpPr>
        <p:spPr>
          <a:xfrm>
            <a:off x="7164288" y="2764984"/>
            <a:ext cx="0" cy="252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文字方塊 18"/>
          <p:cNvSpPr txBox="1"/>
          <p:nvPr/>
        </p:nvSpPr>
        <p:spPr>
          <a:xfrm>
            <a:off x="6660232" y="1457064"/>
            <a:ext cx="2160242" cy="4924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zh-TW" sz="1300" b="1" dirty="0" smtClean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</a:rPr>
              <a:t>1. </a:t>
            </a:r>
            <a:r>
              <a:rPr lang="zh-TW" altLang="en-US" sz="1300" b="1" dirty="0" smtClean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</a:rPr>
              <a:t>硝酸</a:t>
            </a:r>
            <a:r>
              <a:rPr lang="zh-TW" altLang="en-US" sz="1300" b="1" dirty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</a:rPr>
              <a:t>鹽類被移除的</a:t>
            </a:r>
            <a:r>
              <a:rPr lang="zh-TW" altLang="en-US" sz="1300" b="1" dirty="0" smtClean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</a:rPr>
              <a:t>信號。</a:t>
            </a:r>
            <a:endParaRPr lang="en-US" altLang="zh-TW" sz="1300" b="1" dirty="0">
              <a:solidFill>
                <a:srgbClr val="008000"/>
              </a:solidFill>
              <a:latin typeface="Times New Roman" pitchFamily="18" charset="0"/>
              <a:ea typeface="標楷體" pitchFamily="65" charset="-120"/>
            </a:endParaRPr>
          </a:p>
          <a:p>
            <a:r>
              <a:rPr lang="en-US" altLang="zh-TW" sz="1300" b="1" dirty="0" smtClean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</a:rPr>
              <a:t>     </a:t>
            </a:r>
          </a:p>
        </p:txBody>
      </p:sp>
      <p:sp>
        <p:nvSpPr>
          <p:cNvPr id="20" name="矩形 19"/>
          <p:cNvSpPr/>
          <p:nvPr/>
        </p:nvSpPr>
        <p:spPr>
          <a:xfrm>
            <a:off x="6660232" y="1451257"/>
            <a:ext cx="2160242" cy="360040"/>
          </a:xfrm>
          <a:prstGeom prst="rect">
            <a:avLst/>
          </a:prstGeom>
          <a:noFill/>
          <a:ln w="15875">
            <a:solidFill>
              <a:srgbClr val="008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00" b="1">
              <a:solidFill>
                <a:srgbClr val="008000"/>
              </a:solidFill>
            </a:endParaRPr>
          </a:p>
        </p:txBody>
      </p:sp>
      <p:grpSp>
        <p:nvGrpSpPr>
          <p:cNvPr id="22" name="群組 21"/>
          <p:cNvGrpSpPr/>
          <p:nvPr/>
        </p:nvGrpSpPr>
        <p:grpSpPr>
          <a:xfrm>
            <a:off x="5669204" y="4343190"/>
            <a:ext cx="3151270" cy="1092607"/>
            <a:chOff x="7092280" y="407701"/>
            <a:chExt cx="3151270" cy="3002164"/>
          </a:xfrm>
        </p:grpSpPr>
        <p:sp>
          <p:nvSpPr>
            <p:cNvPr id="23" name="文字方塊 22"/>
            <p:cNvSpPr txBox="1"/>
            <p:nvPr/>
          </p:nvSpPr>
          <p:spPr>
            <a:xfrm>
              <a:off x="7092280" y="407701"/>
              <a:ext cx="3007252" cy="300216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zh-TW" altLang="en-US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 </a:t>
              </a:r>
              <a:r>
                <a:rPr lang="en-US" altLang="zh-TW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2. </a:t>
              </a:r>
              <a:r>
                <a:rPr lang="zh-TW" altLang="en-US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形成</a:t>
              </a:r>
              <a:r>
                <a:rPr lang="zh-TW" altLang="en-US" sz="1300" b="1" dirty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的沉澱物不能確定有 </a:t>
              </a:r>
              <a:r>
                <a:rPr lang="en-US" altLang="zh-TW" sz="1300" b="1" dirty="0" err="1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Pb</a:t>
              </a:r>
              <a:r>
                <a:rPr lang="zh-TW" altLang="en-US" sz="1300" b="1" dirty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，有</a:t>
              </a:r>
              <a:r>
                <a:rPr lang="zh-TW" altLang="en-US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可</a:t>
              </a:r>
              <a:endParaRPr lang="en-US" altLang="zh-TW" sz="1300" b="1" dirty="0" smtClean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</a:endParaRPr>
            </a:p>
            <a:p>
              <a:r>
                <a:rPr lang="en-US" altLang="zh-TW" sz="1300" b="1" dirty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 </a:t>
              </a:r>
              <a:r>
                <a:rPr lang="en-US" altLang="zh-TW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    </a:t>
              </a:r>
              <a:r>
                <a:rPr lang="zh-TW" altLang="en-US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能</a:t>
              </a:r>
              <a:r>
                <a:rPr lang="zh-TW" altLang="en-US" sz="1300" b="1" dirty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是其他硫化物，如 </a:t>
              </a:r>
              <a:r>
                <a:rPr lang="en-US" altLang="zh-TW" sz="1300" b="1" dirty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  <a:sym typeface="Wingdings" pitchFamily="2" charset="2"/>
                </a:rPr>
                <a:t>(</a:t>
              </a:r>
              <a:r>
                <a:rPr lang="en-US" altLang="zh-TW" sz="1300" b="1" dirty="0" err="1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  <a:sym typeface="Wingdings" pitchFamily="2" charset="2"/>
                </a:rPr>
                <a:t>BiO</a:t>
              </a:r>
              <a:r>
                <a:rPr lang="en-US" altLang="zh-TW" sz="1300" b="1" dirty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  <a:sym typeface="Wingdings" pitchFamily="2" charset="2"/>
                </a:rPr>
                <a:t>)</a:t>
              </a:r>
              <a:r>
                <a:rPr lang="en-US" altLang="zh-TW" sz="1300" b="1" baseline="-25000" dirty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  <a:sym typeface="Wingdings" pitchFamily="2" charset="2"/>
                </a:rPr>
                <a:t>2</a:t>
              </a:r>
              <a:r>
                <a:rPr lang="en-US" altLang="zh-TW" sz="1300" b="1" dirty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  <a:sym typeface="Wingdings" pitchFamily="2" charset="2"/>
                </a:rPr>
                <a:t>SO</a:t>
              </a:r>
              <a:r>
                <a:rPr lang="en-US" altLang="zh-TW" sz="1300" b="1" baseline="-25000" dirty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  <a:sym typeface="Wingdings" pitchFamily="2" charset="2"/>
                </a:rPr>
                <a:t>4</a:t>
              </a:r>
              <a:r>
                <a:rPr lang="zh-TW" altLang="en-US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  <a:sym typeface="Wingdings" pitchFamily="2" charset="2"/>
                </a:rPr>
                <a:t>。</a:t>
              </a:r>
              <a:endParaRPr lang="en-US" altLang="zh-TW" sz="1300" b="1" dirty="0" smtClean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  <a:sym typeface="Wingdings" pitchFamily="2" charset="2"/>
              </a:endParaRPr>
            </a:p>
            <a:p>
              <a:r>
                <a:rPr lang="en-US" altLang="zh-TW" sz="1300" b="1" dirty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  <a:sym typeface="Wingdings" pitchFamily="2" charset="2"/>
                </a:rPr>
                <a:t> </a:t>
              </a:r>
              <a:r>
                <a:rPr lang="en-US" altLang="zh-TW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  <a:sym typeface="Wingdings" pitchFamily="2" charset="2"/>
                </a:rPr>
                <a:t>    Bi</a:t>
              </a:r>
              <a:r>
                <a:rPr lang="zh-TW" altLang="en-US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  <a:sym typeface="Wingdings" pitchFamily="2" charset="2"/>
                </a:rPr>
                <a:t> </a:t>
              </a:r>
              <a:r>
                <a:rPr lang="zh-TW" altLang="en-US" sz="1300" b="1" dirty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  <a:sym typeface="Wingdings" pitchFamily="2" charset="2"/>
                </a:rPr>
                <a:t>化合物微溶於 </a:t>
              </a:r>
              <a:r>
                <a:rPr lang="en-US" altLang="zh-TW" sz="1300" b="1" dirty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  <a:sym typeface="Wingdings" pitchFamily="2" charset="2"/>
                </a:rPr>
                <a:t>NH</a:t>
              </a:r>
              <a:r>
                <a:rPr lang="en-US" altLang="zh-TW" sz="1300" b="1" baseline="-25000" dirty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  <a:sym typeface="Wingdings" pitchFamily="2" charset="2"/>
                </a:rPr>
                <a:t>4</a:t>
              </a:r>
              <a:r>
                <a:rPr lang="en-US" altLang="zh-TW" sz="1300" b="1" dirty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  <a:sym typeface="Wingdings" pitchFamily="2" charset="2"/>
                </a:rPr>
                <a:t>C</a:t>
              </a:r>
              <a:r>
                <a:rPr lang="en-US" altLang="zh-TW" sz="1300" b="1" baseline="-25000" dirty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  <a:sym typeface="Wingdings" pitchFamily="2" charset="2"/>
                </a:rPr>
                <a:t>2</a:t>
              </a:r>
              <a:r>
                <a:rPr lang="en-US" altLang="zh-TW" sz="1300" b="1" dirty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  <a:sym typeface="Wingdings" pitchFamily="2" charset="2"/>
                </a:rPr>
                <a:t>H</a:t>
              </a:r>
              <a:r>
                <a:rPr lang="en-US" altLang="zh-TW" sz="1300" b="1" baseline="-25000" dirty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  <a:sym typeface="Wingdings" pitchFamily="2" charset="2"/>
                </a:rPr>
                <a:t>3</a:t>
              </a:r>
              <a:r>
                <a:rPr lang="en-US" altLang="zh-TW" sz="1300" b="1" dirty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  <a:sym typeface="Wingdings" pitchFamily="2" charset="2"/>
                </a:rPr>
                <a:t>O</a:t>
              </a:r>
              <a:r>
                <a:rPr lang="en-US" altLang="zh-TW" sz="1300" b="1" baseline="-25000" dirty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  <a:sym typeface="Wingdings" pitchFamily="2" charset="2"/>
                </a:rPr>
                <a:t>4</a:t>
              </a:r>
              <a:r>
                <a:rPr lang="zh-TW" altLang="en-US" sz="1300" b="1" baseline="-25000" dirty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  <a:sym typeface="Wingdings" pitchFamily="2" charset="2"/>
                </a:rPr>
                <a:t> </a:t>
              </a:r>
              <a:r>
                <a:rPr lang="zh-TW" altLang="en-US" sz="1300" b="1" dirty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  <a:sym typeface="Wingdings" pitchFamily="2" charset="2"/>
                </a:rPr>
                <a:t>且 </a:t>
              </a:r>
              <a:endParaRPr lang="en-US" altLang="zh-TW" sz="1300" b="1" dirty="0" smtClean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  <a:sym typeface="Wingdings" pitchFamily="2" charset="2"/>
              </a:endParaRPr>
            </a:p>
            <a:p>
              <a:r>
                <a:rPr lang="en-US" altLang="zh-TW" sz="1300" b="1" dirty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  <a:sym typeface="Wingdings" pitchFamily="2" charset="2"/>
                </a:rPr>
                <a:t> </a:t>
              </a:r>
              <a:r>
                <a:rPr lang="en-US" altLang="zh-TW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  <a:sym typeface="Wingdings" pitchFamily="2" charset="2"/>
                </a:rPr>
                <a:t>   (</a:t>
              </a:r>
              <a:r>
                <a:rPr lang="en-US" altLang="zh-TW" sz="1300" b="1" dirty="0" err="1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  <a:sym typeface="Wingdings" pitchFamily="2" charset="2"/>
                </a:rPr>
                <a:t>BiO</a:t>
              </a:r>
              <a:r>
                <a:rPr lang="en-US" altLang="zh-TW" sz="1300" b="1" dirty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  <a:sym typeface="Wingdings" pitchFamily="2" charset="2"/>
                </a:rPr>
                <a:t>)</a:t>
              </a:r>
              <a:r>
                <a:rPr lang="en-US" altLang="zh-TW" sz="1300" b="1" baseline="-25000" dirty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  <a:sym typeface="Wingdings" pitchFamily="2" charset="2"/>
                </a:rPr>
                <a:t>2</a:t>
              </a:r>
              <a:r>
                <a:rPr lang="en-US" altLang="zh-TW" sz="1300" b="1" dirty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  <a:sym typeface="Wingdings" pitchFamily="2" charset="2"/>
                </a:rPr>
                <a:t>CrO</a:t>
              </a:r>
              <a:r>
                <a:rPr lang="en-US" altLang="zh-TW" sz="1300" b="1" baseline="-25000" dirty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  <a:sym typeface="Wingdings" pitchFamily="2" charset="2"/>
                </a:rPr>
                <a:t>4</a:t>
              </a:r>
              <a:r>
                <a:rPr lang="zh-TW" altLang="en-US" sz="1300" b="1" baseline="-25000" dirty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  <a:sym typeface="Wingdings" pitchFamily="2" charset="2"/>
                </a:rPr>
                <a:t> </a:t>
              </a:r>
              <a:r>
                <a:rPr lang="zh-TW" altLang="en-US" sz="1300" b="1" dirty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  <a:sym typeface="Wingdings" pitchFamily="2" charset="2"/>
                </a:rPr>
                <a:t>可溶於醋酸但不溶</a:t>
              </a:r>
              <a:r>
                <a:rPr lang="zh-TW" altLang="en-US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  <a:sym typeface="Wingdings" pitchFamily="2" charset="2"/>
                </a:rPr>
                <a:t>於</a:t>
              </a:r>
              <a:endParaRPr lang="en-US" altLang="zh-TW" sz="1300" b="1" dirty="0" smtClean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  <a:sym typeface="Wingdings" pitchFamily="2" charset="2"/>
              </a:endParaRPr>
            </a:p>
            <a:p>
              <a:r>
                <a:rPr lang="en-US" altLang="zh-TW" sz="1300" b="1" dirty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  <a:sym typeface="Wingdings" pitchFamily="2" charset="2"/>
                </a:rPr>
                <a:t> </a:t>
              </a:r>
              <a:r>
                <a:rPr lang="en-US" altLang="zh-TW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  <a:sym typeface="Wingdings" pitchFamily="2" charset="2"/>
                </a:rPr>
                <a:t>    </a:t>
              </a:r>
              <a:r>
                <a:rPr lang="en-US" altLang="zh-TW" sz="1300" b="1" dirty="0" err="1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  <a:sym typeface="Wingdings" pitchFamily="2" charset="2"/>
                </a:rPr>
                <a:t>NaOH</a:t>
              </a:r>
              <a:r>
                <a:rPr lang="zh-TW" altLang="en-US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  <a:sym typeface="Wingdings" pitchFamily="2" charset="2"/>
                </a:rPr>
                <a:t>。</a:t>
              </a:r>
              <a:endParaRPr lang="en-US" altLang="zh-TW" sz="1300" b="1" dirty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  <a:sym typeface="Wingdings" pitchFamily="2" charset="2"/>
              </a:endParaRPr>
            </a:p>
          </p:txBody>
        </p:sp>
        <p:sp>
          <p:nvSpPr>
            <p:cNvPr id="24" name="矩形 23"/>
            <p:cNvSpPr/>
            <p:nvPr/>
          </p:nvSpPr>
          <p:spPr>
            <a:xfrm>
              <a:off x="7092280" y="407701"/>
              <a:ext cx="3151270" cy="3002164"/>
            </a:xfrm>
            <a:prstGeom prst="rect">
              <a:avLst/>
            </a:prstGeom>
            <a:noFill/>
            <a:ln w="15875">
              <a:solidFill>
                <a:srgbClr val="008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300" b="1">
                <a:solidFill>
                  <a:srgbClr val="008000"/>
                </a:solidFill>
              </a:endParaRPr>
            </a:p>
          </p:txBody>
        </p:sp>
      </p:grpSp>
      <p:sp>
        <p:nvSpPr>
          <p:cNvPr id="25" name="文字方塊 24"/>
          <p:cNvSpPr txBox="1"/>
          <p:nvPr/>
        </p:nvSpPr>
        <p:spPr>
          <a:xfrm>
            <a:off x="13479" y="-51761"/>
            <a:ext cx="29514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 smtClean="0">
                <a:solidFill>
                  <a:schemeClr val="bg1"/>
                </a:solidFill>
                <a:latin typeface="Cooper Black" pitchFamily="18" charset="0"/>
              </a:rPr>
              <a:t>Outline 3</a:t>
            </a:r>
            <a:r>
              <a:rPr lang="zh-TW" altLang="en-US" sz="2000" dirty="0" smtClean="0">
                <a:solidFill>
                  <a:schemeClr val="bg1"/>
                </a:solidFill>
                <a:latin typeface="Cooper Black" pitchFamily="18" charset="0"/>
              </a:rPr>
              <a:t>：</a:t>
            </a:r>
            <a:r>
              <a:rPr lang="en-US" altLang="zh-TW" sz="2000" dirty="0" smtClean="0">
                <a:solidFill>
                  <a:schemeClr val="bg1"/>
                </a:solidFill>
                <a:latin typeface="Cooper Black" pitchFamily="18" charset="0"/>
              </a:rPr>
              <a:t>Cu group</a:t>
            </a:r>
            <a:endParaRPr lang="zh-TW" altLang="en-US" sz="2000" dirty="0">
              <a:solidFill>
                <a:schemeClr val="bg1"/>
              </a:solidFill>
              <a:latin typeface="Cooper Blac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6099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表格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5109477"/>
              </p:ext>
            </p:extLst>
          </p:nvPr>
        </p:nvGraphicFramePr>
        <p:xfrm>
          <a:off x="2722158" y="764704"/>
          <a:ext cx="3520965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20965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TW" sz="14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Soln. 3-2     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Bi</a:t>
                      </a:r>
                      <a:r>
                        <a:rPr lang="en-US" altLang="zh-TW" sz="1400" b="1" baseline="30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3+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Cu</a:t>
                      </a:r>
                      <a:r>
                        <a:rPr lang="en-US" altLang="zh-TW" sz="1400" b="1" baseline="30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2+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Cd</a:t>
                      </a:r>
                      <a:r>
                        <a:rPr lang="en-US" altLang="zh-TW" sz="1400" b="1" baseline="30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2+</a:t>
                      </a:r>
                      <a:endParaRPr lang="zh-TW" altLang="en-US" sz="1400" b="1" baseline="30000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69875" marR="0" indent="-269875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加 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15M</a:t>
                      </a:r>
                      <a:r>
                        <a:rPr lang="en-US" altLang="zh-TW" sz="1400" b="1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NH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 </a:t>
                      </a:r>
                      <a:r>
                        <a:rPr lang="zh-TW" altLang="en-US" sz="1400" b="1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直至變為鹼性</a:t>
                      </a:r>
                      <a:r>
                        <a:rPr lang="zh-TW" altLang="en-US" sz="1400" b="1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標楷體" pitchFamily="65" charset="-120"/>
                          <a:cs typeface="Times New Roman"/>
                        </a:rPr>
                        <a:t>，藍色溶液 </a:t>
                      </a:r>
                      <a:r>
                        <a:rPr lang="zh-TW" altLang="en-US" sz="1400" b="1" baseline="0" dirty="0" smtClean="0">
                          <a:solidFill>
                            <a:srgbClr val="FF0000"/>
                          </a:solidFill>
                          <a:latin typeface="Times New Roman"/>
                          <a:ea typeface="標楷體" pitchFamily="65" charset="-120"/>
                          <a:cs typeface="Times New Roman"/>
                        </a:rPr>
                        <a:t>→ </a:t>
                      </a:r>
                      <a:r>
                        <a:rPr lang="en-US" altLang="zh-TW" sz="1400" b="1" baseline="0" dirty="0" smtClean="0">
                          <a:solidFill>
                            <a:srgbClr val="FF0000"/>
                          </a:solidFill>
                          <a:latin typeface="Times New Roman"/>
                          <a:ea typeface="標楷體" pitchFamily="65" charset="-120"/>
                          <a:cs typeface="Times New Roman"/>
                        </a:rPr>
                        <a:t>Cu</a:t>
                      </a:r>
                      <a:r>
                        <a:rPr lang="zh-TW" altLang="en-US" sz="1400" b="1" baseline="0" dirty="0" smtClean="0">
                          <a:solidFill>
                            <a:srgbClr val="FF0000"/>
                          </a:solidFill>
                          <a:latin typeface="Times New Roman"/>
                          <a:ea typeface="標楷體" pitchFamily="65" charset="-120"/>
                          <a:cs typeface="Times New Roman"/>
                        </a:rPr>
                        <a:t> 存在</a:t>
                      </a:r>
                      <a:endParaRPr lang="en-US" altLang="zh-TW" sz="1400" b="1" baseline="0" dirty="0" smtClean="0">
                        <a:solidFill>
                          <a:srgbClr val="FF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269875" marR="0" indent="-269875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zh-TW" altLang="en-US" sz="1400" b="1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離心</a:t>
                      </a:r>
                      <a:endParaRPr lang="en-US" altLang="zh-TW" sz="1400" b="1" baseline="30000" dirty="0" smtClean="0">
                        <a:solidFill>
                          <a:srgbClr val="FF0066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693192"/>
              </p:ext>
            </p:extLst>
          </p:nvPr>
        </p:nvGraphicFramePr>
        <p:xfrm>
          <a:off x="611560" y="2799962"/>
          <a:ext cx="2880320" cy="114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80320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TW" sz="14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PPT 3-3     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Bi(OH)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 </a:t>
                      </a:r>
                      <a:endParaRPr lang="zh-TW" altLang="en-US" sz="1400" b="1" baseline="30000" dirty="0" smtClean="0">
                        <a:solidFill>
                          <a:srgbClr val="FF0066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69875" marR="0" indent="-269875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加</a:t>
                      </a:r>
                      <a:r>
                        <a:rPr lang="zh-TW" altLang="en-US" sz="1400" b="1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en-US" altLang="zh-TW" sz="1400" b="1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1~2d  Fresh </a:t>
                      </a:r>
                      <a:r>
                        <a:rPr lang="zh-TW" altLang="en-US" sz="1400" b="1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亞錫酸鈉試劑</a:t>
                      </a:r>
                      <a:endParaRPr lang="en-US" altLang="zh-TW" sz="1400" b="1" baseline="0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黑色沉澱  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Bi</a:t>
                      </a:r>
                      <a:r>
                        <a:rPr lang="en-US" altLang="zh-TW" sz="1400" b="1" baseline="30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0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→ </a:t>
                      </a:r>
                      <a:r>
                        <a:rPr lang="en-US" altLang="zh-TW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Bi </a:t>
                      </a:r>
                      <a:r>
                        <a:rPr lang="zh-TW" altLang="en-US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存在</a:t>
                      </a:r>
                      <a:endParaRPr lang="en-US" altLang="zh-TW" sz="14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1569094"/>
              </p:ext>
            </p:extLst>
          </p:nvPr>
        </p:nvGraphicFramePr>
        <p:xfrm>
          <a:off x="3995936" y="2789312"/>
          <a:ext cx="4680520" cy="2423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80520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TW" sz="14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Soln. 3-3     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Cu(NH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</a:t>
                      </a:r>
                      <a:r>
                        <a:rPr lang="en-US" altLang="zh-TW" sz="1400" b="1" baseline="30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2+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Cd(NH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</a:t>
                      </a:r>
                      <a:r>
                        <a:rPr lang="en-US" altLang="zh-TW" sz="1400" b="1" baseline="30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2+</a:t>
                      </a:r>
                      <a:endParaRPr lang="zh-TW" altLang="en-US" sz="1400" b="1" baseline="30000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177800" marR="0" indent="-17780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若溶液非藍色，加 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TA 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後加熱</a:t>
                      </a:r>
                      <a:endParaRPr lang="en-US" altLang="zh-TW" sz="1400" b="1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indent="-17780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若溶液成藍色：</a:t>
                      </a:r>
                      <a:endParaRPr lang="en-US" altLang="zh-TW" sz="1400" b="1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450850" marR="0" indent="-2730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加半匙 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Na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S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O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</a:t>
                      </a:r>
                      <a:r>
                        <a:rPr lang="zh-TW" altLang="en-US" sz="1400" b="1" baseline="-25000" dirty="0" smtClean="0">
                          <a:solidFill>
                            <a:srgbClr val="008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en-US" altLang="zh-TW" sz="1400" b="1" baseline="30000" dirty="0" smtClean="0">
                          <a:solidFill>
                            <a:srgbClr val="FF0066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，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warm 1~2 min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，離心除溶液</a:t>
                      </a:r>
                      <a:r>
                        <a:rPr lang="zh-TW" altLang="en-US" sz="1400" b="1" dirty="0" smtClean="0">
                          <a:solidFill>
                            <a:srgbClr val="008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en-US" altLang="zh-TW" sz="1400" b="1" baseline="30000" dirty="0" smtClean="0">
                          <a:solidFill>
                            <a:srgbClr val="FF0066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</a:t>
                      </a:r>
                    </a:p>
                    <a:p>
                      <a:pPr marL="450850" marR="0" indent="-2730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重複上述步驟直至溶液呈無色</a:t>
                      </a:r>
                      <a:endParaRPr lang="en-US" altLang="zh-TW" sz="1400" b="1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450850" marR="0" indent="-2730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於無 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Cu 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溶液中加 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TA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，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warm</a:t>
                      </a:r>
                    </a:p>
                    <a:p>
                      <a:pPr marL="463550" marR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黃色沉澱</a:t>
                      </a:r>
                      <a:r>
                        <a:rPr lang="en-US" altLang="zh-TW" sz="14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CdS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400" b="1" dirty="0" smtClean="0">
                          <a:solidFill>
                            <a:srgbClr val="FF0000"/>
                          </a:solidFill>
                          <a:latin typeface="Times New Roman"/>
                          <a:ea typeface="標楷體" pitchFamily="65" charset="-120"/>
                          <a:cs typeface="Times New Roman"/>
                        </a:rPr>
                        <a:t>→ </a:t>
                      </a:r>
                      <a:r>
                        <a:rPr lang="en-US" altLang="zh-TW" sz="1400" b="1" dirty="0" smtClean="0">
                          <a:solidFill>
                            <a:srgbClr val="FF0000"/>
                          </a:solidFill>
                          <a:latin typeface="Times New Roman"/>
                          <a:ea typeface="標楷體" pitchFamily="65" charset="-120"/>
                          <a:cs typeface="Times New Roman"/>
                        </a:rPr>
                        <a:t>Cd</a:t>
                      </a:r>
                      <a:r>
                        <a:rPr lang="en-US" altLang="zh-TW" sz="1400" b="1" baseline="0" dirty="0" smtClean="0">
                          <a:solidFill>
                            <a:srgbClr val="FF0000"/>
                          </a:solidFill>
                          <a:latin typeface="Times New Roman"/>
                          <a:ea typeface="標楷體" pitchFamily="65" charset="-120"/>
                          <a:cs typeface="Times New Roman"/>
                        </a:rPr>
                        <a:t> </a:t>
                      </a:r>
                      <a:r>
                        <a:rPr lang="zh-TW" altLang="en-US" sz="1400" b="1" baseline="0" dirty="0" smtClean="0">
                          <a:solidFill>
                            <a:srgbClr val="FF0000"/>
                          </a:solidFill>
                          <a:latin typeface="Times New Roman"/>
                          <a:ea typeface="標楷體" pitchFamily="65" charset="-120"/>
                          <a:cs typeface="Times New Roman"/>
                        </a:rPr>
                        <a:t>存在</a:t>
                      </a:r>
                      <a:endParaRPr lang="en-US" altLang="zh-TW" sz="14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0" name="直線接點 9"/>
          <p:cNvCxnSpPr/>
          <p:nvPr/>
        </p:nvCxnSpPr>
        <p:spPr>
          <a:xfrm>
            <a:off x="4535536" y="2168896"/>
            <a:ext cx="0" cy="324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接點 11"/>
          <p:cNvCxnSpPr/>
          <p:nvPr/>
        </p:nvCxnSpPr>
        <p:spPr>
          <a:xfrm>
            <a:off x="2088184" y="2492896"/>
            <a:ext cx="4860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接點 12"/>
          <p:cNvCxnSpPr/>
          <p:nvPr/>
        </p:nvCxnSpPr>
        <p:spPr>
          <a:xfrm>
            <a:off x="2088184" y="2492896"/>
            <a:ext cx="0" cy="28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接點 13"/>
          <p:cNvCxnSpPr/>
          <p:nvPr/>
        </p:nvCxnSpPr>
        <p:spPr>
          <a:xfrm>
            <a:off x="6948264" y="2492896"/>
            <a:ext cx="0" cy="28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文字方塊 17"/>
          <p:cNvSpPr txBox="1"/>
          <p:nvPr/>
        </p:nvSpPr>
        <p:spPr>
          <a:xfrm>
            <a:off x="4194608" y="5451032"/>
            <a:ext cx="4212928" cy="29238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zh-TW" sz="1300" b="1" dirty="0" smtClean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1. Na</a:t>
            </a:r>
            <a:r>
              <a:rPr lang="en-US" altLang="zh-TW" sz="1300" b="1" baseline="-25000" dirty="0" smtClean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</a:t>
            </a:r>
            <a:r>
              <a:rPr lang="en-US" altLang="zh-TW" sz="1300" b="1" dirty="0" smtClean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S</a:t>
            </a:r>
            <a:r>
              <a:rPr lang="en-US" altLang="zh-TW" sz="1300" b="1" baseline="-25000" dirty="0" smtClean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</a:t>
            </a:r>
            <a:r>
              <a:rPr lang="en-US" altLang="zh-TW" sz="1300" b="1" dirty="0" smtClean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O</a:t>
            </a:r>
            <a:r>
              <a:rPr lang="en-US" altLang="zh-TW" sz="1300" b="1" baseline="-25000" dirty="0" smtClean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4</a:t>
            </a:r>
            <a:r>
              <a:rPr lang="zh-TW" altLang="en-US" sz="1300" b="1" baseline="-25000" dirty="0" smtClean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zh-TW" altLang="en-US" sz="1300" b="1" dirty="0" smtClean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為強還原劑且不穩定，保持乾燥並遠離火源。</a:t>
            </a:r>
            <a:endParaRPr lang="en-US" altLang="zh-TW" sz="1300" b="1" dirty="0" smtClean="0">
              <a:solidFill>
                <a:srgbClr val="008000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4194608" y="5445224"/>
            <a:ext cx="4212928" cy="326939"/>
          </a:xfrm>
          <a:prstGeom prst="rect">
            <a:avLst/>
          </a:prstGeom>
          <a:noFill/>
          <a:ln w="15875">
            <a:solidFill>
              <a:srgbClr val="008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00" b="1">
              <a:solidFill>
                <a:srgbClr val="008000"/>
              </a:solidFill>
            </a:endParaRPr>
          </a:p>
        </p:txBody>
      </p:sp>
      <p:grpSp>
        <p:nvGrpSpPr>
          <p:cNvPr id="20" name="群組 19"/>
          <p:cNvGrpSpPr/>
          <p:nvPr/>
        </p:nvGrpSpPr>
        <p:grpSpPr>
          <a:xfrm>
            <a:off x="4194608" y="6021288"/>
            <a:ext cx="4212928" cy="360040"/>
            <a:chOff x="7092280" y="407701"/>
            <a:chExt cx="3151270" cy="3002164"/>
          </a:xfrm>
        </p:grpSpPr>
        <p:sp>
          <p:nvSpPr>
            <p:cNvPr id="21" name="文字方塊 20"/>
            <p:cNvSpPr txBox="1"/>
            <p:nvPr/>
          </p:nvSpPr>
          <p:spPr>
            <a:xfrm>
              <a:off x="7092280" y="407701"/>
              <a:ext cx="3007252" cy="139537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altLang="zh-TW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2. </a:t>
              </a:r>
              <a:r>
                <a:rPr lang="zh-TW" altLang="en-US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若</a:t>
              </a:r>
              <a:r>
                <a:rPr lang="zh-TW" altLang="en-US" sz="1300" b="1" dirty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溶液長時間與 </a:t>
              </a:r>
              <a:r>
                <a:rPr lang="en-US" altLang="zh-TW" sz="1300" b="1" dirty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Cu </a:t>
              </a:r>
              <a:r>
                <a:rPr lang="zh-TW" altLang="en-US" sz="1300" b="1" dirty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接觸，一些 </a:t>
              </a:r>
              <a:r>
                <a:rPr lang="en-US" altLang="zh-TW" sz="1300" b="1" dirty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Cu </a:t>
              </a:r>
              <a:r>
                <a:rPr lang="zh-TW" altLang="en-US" sz="1300" b="1" dirty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可能會再溶。</a:t>
              </a:r>
              <a:endParaRPr lang="en-US" altLang="zh-TW" sz="1300" b="1" dirty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</a:endParaRPr>
            </a:p>
            <a:p>
              <a:endParaRPr lang="en-US" altLang="zh-TW" sz="1300" b="1" dirty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  <a:sym typeface="Wingdings" pitchFamily="2" charset="2"/>
              </a:endParaRPr>
            </a:p>
          </p:txBody>
        </p:sp>
        <p:sp>
          <p:nvSpPr>
            <p:cNvPr id="22" name="矩形 21"/>
            <p:cNvSpPr/>
            <p:nvPr/>
          </p:nvSpPr>
          <p:spPr>
            <a:xfrm>
              <a:off x="7092280" y="407701"/>
              <a:ext cx="3151270" cy="3002164"/>
            </a:xfrm>
            <a:prstGeom prst="rect">
              <a:avLst/>
            </a:prstGeom>
            <a:noFill/>
            <a:ln w="15875">
              <a:solidFill>
                <a:srgbClr val="008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300" b="1">
                <a:solidFill>
                  <a:srgbClr val="008000"/>
                </a:solidFill>
              </a:endParaRPr>
            </a:p>
          </p:txBody>
        </p:sp>
      </p:grpSp>
      <p:sp>
        <p:nvSpPr>
          <p:cNvPr id="23" name="文字方塊 22"/>
          <p:cNvSpPr txBox="1"/>
          <p:nvPr/>
        </p:nvSpPr>
        <p:spPr>
          <a:xfrm>
            <a:off x="13479" y="-51761"/>
            <a:ext cx="29514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 smtClean="0">
                <a:solidFill>
                  <a:schemeClr val="bg1"/>
                </a:solidFill>
                <a:latin typeface="Cooper Black" pitchFamily="18" charset="0"/>
              </a:rPr>
              <a:t>Outline 3</a:t>
            </a:r>
            <a:r>
              <a:rPr lang="zh-TW" altLang="en-US" sz="2000" dirty="0" smtClean="0">
                <a:solidFill>
                  <a:schemeClr val="bg1"/>
                </a:solidFill>
                <a:latin typeface="Cooper Black" pitchFamily="18" charset="0"/>
              </a:rPr>
              <a:t>：</a:t>
            </a:r>
            <a:r>
              <a:rPr lang="en-US" altLang="zh-TW" sz="2000" dirty="0" smtClean="0">
                <a:solidFill>
                  <a:schemeClr val="bg1"/>
                </a:solidFill>
                <a:latin typeface="Cooper Black" pitchFamily="18" charset="0"/>
              </a:rPr>
              <a:t>Cu group</a:t>
            </a:r>
            <a:endParaRPr lang="zh-TW" altLang="en-US" sz="2000" dirty="0">
              <a:solidFill>
                <a:schemeClr val="bg1"/>
              </a:solidFill>
              <a:latin typeface="Cooper Blac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3879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2237790"/>
              </p:ext>
            </p:extLst>
          </p:nvPr>
        </p:nvGraphicFramePr>
        <p:xfrm>
          <a:off x="1592804" y="1068337"/>
          <a:ext cx="4032448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32448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TW" sz="14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Soln. 2-2 </a:t>
                      </a:r>
                      <a:r>
                        <a:rPr lang="zh-TW" altLang="en-US" sz="1400" b="1" baseline="0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AsS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en-US" altLang="zh-TW" sz="1400" b="1" baseline="30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3-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AsO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en-US" altLang="zh-TW" sz="1400" b="1" baseline="30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3-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SbS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en-US" altLang="zh-TW" sz="1400" b="1" baseline="30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3-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SbO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en-US" altLang="zh-TW" sz="1400" b="1" baseline="30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3-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、</a:t>
                      </a:r>
                      <a:endParaRPr lang="en-US" altLang="zh-TW" sz="1400" b="1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           </a:t>
                      </a:r>
                      <a:r>
                        <a:rPr lang="en-US" altLang="zh-TW" sz="1400" b="1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SnS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en-US" altLang="zh-TW" sz="1400" b="1" baseline="30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2-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SnS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OH</a:t>
                      </a:r>
                      <a:r>
                        <a:rPr lang="en-US" altLang="zh-TW" sz="1400" b="1" baseline="30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(HgS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altLang="zh-TW" sz="1400" b="1" baseline="30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2-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KOH</a:t>
                      </a:r>
                      <a:endParaRPr lang="en-US" altLang="zh-TW" sz="1400" b="1" baseline="30000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73050" marR="0" indent="-2730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加 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1d TA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，再加 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2M </a:t>
                      </a:r>
                      <a:r>
                        <a:rPr lang="en-US" altLang="zh-TW" sz="14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HCl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直至溶液酸化 </a:t>
                      </a:r>
                      <a:r>
                        <a:rPr lang="en-US" altLang="zh-TW" sz="1400" b="1" baseline="30000" dirty="0" smtClean="0">
                          <a:solidFill>
                            <a:srgbClr val="FF0066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</a:t>
                      </a:r>
                    </a:p>
                    <a:p>
                      <a:pPr marL="273050" marR="0" indent="-2730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離心除去溶液</a:t>
                      </a:r>
                      <a:endParaRPr lang="en-US" altLang="zh-TW" sz="1400" b="1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7563349"/>
              </p:ext>
            </p:extLst>
          </p:nvPr>
        </p:nvGraphicFramePr>
        <p:xfrm>
          <a:off x="971600" y="2833358"/>
          <a:ext cx="5274856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74856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TW" sz="14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PPT 4-1 </a:t>
                      </a:r>
                      <a:r>
                        <a:rPr lang="zh-TW" altLang="en-US" sz="1400" b="1" baseline="0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</a:rPr>
                        <a:t>As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</a:rPr>
                        <a:t>2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</a:rPr>
                        <a:t>S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</a:rPr>
                        <a:t>3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</a:rPr>
                        <a:t>(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</a:rPr>
                        <a:t>黃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</a:rPr>
                        <a:t>)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</a:rPr>
                        <a:t>、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</a:rPr>
                        <a:t>Sb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</a:rPr>
                        <a:t>2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</a:rPr>
                        <a:t>S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</a:rPr>
                        <a:t>3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</a:rPr>
                        <a:t>(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</a:rPr>
                        <a:t>橙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</a:rPr>
                        <a:t>)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</a:rPr>
                        <a:t>、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</a:rPr>
                        <a:t>SnS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</a:rPr>
                        <a:t>2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</a:rPr>
                        <a:t>(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</a:rPr>
                        <a:t>黃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</a:rPr>
                        <a:t>)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</a:rPr>
                        <a:t>、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</a:rPr>
                        <a:t>(</a:t>
                      </a:r>
                      <a:r>
                        <a:rPr lang="en-US" altLang="zh-TW" sz="14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</a:rPr>
                        <a:t>HgS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</a:rPr>
                        <a:t>, 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</a:rPr>
                        <a:t>黑至紅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</a:rPr>
                        <a:t>)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</a:rPr>
                        <a:t>、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</a:rPr>
                        <a:t>S</a:t>
                      </a:r>
                      <a:r>
                        <a:rPr lang="en-US" altLang="zh-TW" sz="1400" b="1" baseline="30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</a:rPr>
                        <a:t>0</a:t>
                      </a:r>
                      <a:endParaRPr lang="zh-TW" altLang="en-US" sz="1400" b="1" baseline="30000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73050" marR="0" indent="-2730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加 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5~10d 12M </a:t>
                      </a:r>
                      <a:r>
                        <a:rPr lang="en-US" altLang="zh-TW" sz="14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HCl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，攪拌直至硫化物分散</a:t>
                      </a:r>
                      <a:endParaRPr lang="en-US" altLang="zh-TW" sz="1400" b="1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273050" marR="0" indent="-2730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Warm</a:t>
                      </a:r>
                      <a:r>
                        <a:rPr lang="en-US" altLang="zh-TW" sz="1400" b="1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400" b="1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直至反應發生 </a:t>
                      </a:r>
                      <a:r>
                        <a:rPr lang="en-US" altLang="zh-TW" sz="1400" b="1" baseline="30000" dirty="0" smtClean="0">
                          <a:solidFill>
                            <a:srgbClr val="FF0066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</a:t>
                      </a:r>
                      <a:r>
                        <a:rPr lang="zh-TW" altLang="en-US" sz="1400" b="1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，離心，溶液移至坩鍋 </a:t>
                      </a:r>
                      <a:r>
                        <a:rPr lang="en-US" altLang="zh-TW" sz="1400" b="1" baseline="30000" dirty="0" smtClean="0">
                          <a:solidFill>
                            <a:srgbClr val="FF0066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</a:t>
                      </a:r>
                    </a:p>
                    <a:p>
                      <a:pPr marL="273050" marR="0" indent="-2730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以 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1~2d 6M </a:t>
                      </a:r>
                      <a:r>
                        <a:rPr lang="en-US" altLang="zh-TW" sz="14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HCl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清洗沉澱，並將洗液移至坩鍋</a:t>
                      </a:r>
                      <a:endParaRPr lang="en-US" altLang="zh-TW" sz="1400" b="1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文字方塊 10"/>
          <p:cNvSpPr txBox="1"/>
          <p:nvPr/>
        </p:nvSpPr>
        <p:spPr>
          <a:xfrm>
            <a:off x="611560" y="5067748"/>
            <a:ext cx="2448272" cy="377476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PPT 4-2 </a:t>
            </a:r>
            <a:r>
              <a:rPr lang="zh-TW" altLang="en-US" sz="1400" b="1" baseline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altLang="zh-TW" sz="1400" b="1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As</a:t>
            </a:r>
            <a:r>
              <a:rPr lang="en-US" altLang="zh-TW" sz="1400" b="1" baseline="-25000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2</a:t>
            </a:r>
            <a:r>
              <a:rPr lang="en-US" altLang="zh-TW" sz="1400" b="1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S</a:t>
            </a:r>
            <a:r>
              <a:rPr lang="en-US" altLang="zh-TW" sz="1400" b="1" baseline="-25000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3</a:t>
            </a:r>
            <a:r>
              <a:rPr lang="zh-TW" altLang="en-US" sz="1400" b="1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、</a:t>
            </a:r>
            <a:r>
              <a:rPr lang="en-US" altLang="zh-TW" sz="1400" b="1" dirty="0" err="1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HgS</a:t>
            </a:r>
            <a:r>
              <a:rPr lang="zh-TW" altLang="en-US" sz="1400" b="1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、</a:t>
            </a:r>
            <a:r>
              <a:rPr lang="en-US" altLang="zh-TW" sz="1400" b="1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S</a:t>
            </a:r>
            <a:r>
              <a:rPr lang="en-US" altLang="zh-TW" sz="1400" b="1" baseline="30000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0</a:t>
            </a:r>
            <a:endParaRPr lang="zh-TW" altLang="en-US" sz="1400" b="1" baseline="30000" dirty="0">
              <a:solidFill>
                <a:srgbClr val="000000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4350999" y="5032615"/>
            <a:ext cx="3317345" cy="700641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Soln. 4-2 </a:t>
            </a:r>
            <a:r>
              <a:rPr lang="zh-TW" altLang="en-US" sz="1400" b="1" baseline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altLang="zh-TW" sz="1400" b="1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SbCl</a:t>
            </a:r>
            <a:r>
              <a:rPr lang="en-US" altLang="zh-TW" sz="1400" b="1" baseline="-25000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4</a:t>
            </a:r>
            <a:r>
              <a:rPr lang="en-US" altLang="zh-TW" sz="1400" b="1" baseline="30000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-</a:t>
            </a:r>
            <a:r>
              <a:rPr lang="zh-TW" altLang="en-US" sz="1400" b="1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、</a:t>
            </a:r>
            <a:r>
              <a:rPr lang="en-US" altLang="zh-TW" sz="1400" b="1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SnCl</a:t>
            </a:r>
            <a:r>
              <a:rPr lang="en-US" altLang="zh-TW" sz="1400" b="1" baseline="-25000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6</a:t>
            </a:r>
            <a:r>
              <a:rPr lang="en-US" altLang="zh-TW" sz="1400" b="1" baseline="30000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2-</a:t>
            </a:r>
            <a:r>
              <a:rPr lang="zh-TW" altLang="en-US" sz="1400" b="1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、</a:t>
            </a:r>
            <a:r>
              <a:rPr lang="en-US" altLang="zh-TW" sz="1400" b="1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(HgCl</a:t>
            </a:r>
            <a:r>
              <a:rPr lang="en-US" altLang="zh-TW" sz="1400" b="1" baseline="-25000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4</a:t>
            </a:r>
            <a:r>
              <a:rPr lang="en-US" altLang="zh-TW" sz="1400" b="1" baseline="30000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2-</a:t>
            </a:r>
            <a:r>
              <a:rPr lang="en-US" altLang="zh-TW" sz="1400" b="1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)</a:t>
            </a:r>
            <a:r>
              <a:rPr lang="zh-TW" altLang="en-US" sz="1400" b="1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、 </a:t>
            </a:r>
            <a:endParaRPr lang="en-US" altLang="zh-TW" sz="1400" b="1" dirty="0" smtClean="0">
              <a:solidFill>
                <a:srgbClr val="000000"/>
              </a:solidFill>
              <a:latin typeface="Times New Roman" pitchFamily="18" charset="0"/>
              <a:ea typeface="標楷體" pitchFamily="65" charset="-120"/>
            </a:endParaRPr>
          </a:p>
          <a:p>
            <a:pPr>
              <a:lnSpc>
                <a:spcPct val="150000"/>
              </a:lnSpc>
            </a:pPr>
            <a:r>
              <a:rPr lang="en-US" altLang="zh-TW" sz="1400" b="1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1400" b="1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                    </a:t>
            </a:r>
            <a:r>
              <a:rPr lang="en-US" altLang="zh-TW" sz="1400" b="1" dirty="0" err="1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HCl</a:t>
            </a:r>
            <a:r>
              <a:rPr lang="zh-TW" altLang="en-US" sz="1400" b="1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、</a:t>
            </a:r>
            <a:r>
              <a:rPr lang="en-US" altLang="zh-TW" sz="1400" b="1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H</a:t>
            </a:r>
            <a:r>
              <a:rPr lang="en-US" altLang="zh-TW" sz="1400" b="1" baseline="-25000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2</a:t>
            </a:r>
            <a:r>
              <a:rPr lang="en-US" altLang="zh-TW" sz="1400" b="1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S</a:t>
            </a:r>
            <a:r>
              <a:rPr lang="zh-TW" altLang="en-US" sz="1400" b="1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、</a:t>
            </a:r>
            <a:r>
              <a:rPr lang="en-US" altLang="zh-TW" sz="1400" b="1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TA </a:t>
            </a:r>
            <a:endParaRPr lang="zh-TW" altLang="en-US" sz="1400" b="1" baseline="30000" dirty="0">
              <a:solidFill>
                <a:srgbClr val="000000"/>
              </a:solidFill>
              <a:latin typeface="Times New Roman" pitchFamily="18" charset="0"/>
              <a:ea typeface="標楷體" pitchFamily="65" charset="-120"/>
            </a:endParaRPr>
          </a:p>
        </p:txBody>
      </p:sp>
      <p:cxnSp>
        <p:nvCxnSpPr>
          <p:cNvPr id="16" name="直線接點 15"/>
          <p:cNvCxnSpPr/>
          <p:nvPr/>
        </p:nvCxnSpPr>
        <p:spPr>
          <a:xfrm>
            <a:off x="3590756" y="4221088"/>
            <a:ext cx="0" cy="432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接點 16"/>
          <p:cNvCxnSpPr/>
          <p:nvPr/>
        </p:nvCxnSpPr>
        <p:spPr>
          <a:xfrm>
            <a:off x="1691680" y="4653136"/>
            <a:ext cx="4320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接點 17"/>
          <p:cNvCxnSpPr/>
          <p:nvPr/>
        </p:nvCxnSpPr>
        <p:spPr>
          <a:xfrm>
            <a:off x="1691680" y="4653136"/>
            <a:ext cx="0" cy="3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接點 18"/>
          <p:cNvCxnSpPr/>
          <p:nvPr/>
        </p:nvCxnSpPr>
        <p:spPr>
          <a:xfrm>
            <a:off x="6011680" y="4653136"/>
            <a:ext cx="0" cy="3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接點 19"/>
          <p:cNvCxnSpPr/>
          <p:nvPr/>
        </p:nvCxnSpPr>
        <p:spPr>
          <a:xfrm>
            <a:off x="3590756" y="2436851"/>
            <a:ext cx="0" cy="3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字方塊 12"/>
          <p:cNvSpPr txBox="1"/>
          <p:nvPr/>
        </p:nvSpPr>
        <p:spPr>
          <a:xfrm>
            <a:off x="6093907" y="1490592"/>
            <a:ext cx="2592288" cy="29238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zh-TW" sz="1300" b="1" dirty="0" smtClean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1. </a:t>
            </a:r>
            <a:r>
              <a:rPr lang="zh-TW" altLang="en-US" sz="1300" b="1" dirty="0" smtClean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</a:rPr>
              <a:t>溶液</a:t>
            </a:r>
            <a:r>
              <a:rPr lang="zh-TW" altLang="en-US" sz="1300" b="1" dirty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</a:rPr>
              <a:t>太酸</a:t>
            </a:r>
            <a:r>
              <a:rPr lang="zh-TW" altLang="en-US" sz="1300" b="1" dirty="0" smtClean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</a:rPr>
              <a:t>，一些 </a:t>
            </a:r>
            <a:r>
              <a:rPr lang="en-US" altLang="zh-TW" sz="1300" b="1" dirty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</a:rPr>
              <a:t>SnS</a:t>
            </a:r>
            <a:r>
              <a:rPr lang="en-US" altLang="zh-TW" sz="1300" b="1" baseline="-25000" dirty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</a:rPr>
              <a:t>2</a:t>
            </a:r>
            <a:r>
              <a:rPr lang="zh-TW" altLang="en-US" sz="1300" b="1" baseline="-25000" dirty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</a:rPr>
              <a:t> </a:t>
            </a:r>
            <a:r>
              <a:rPr lang="zh-TW" altLang="en-US" sz="1300" b="1" dirty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</a:rPr>
              <a:t>會損失。</a:t>
            </a:r>
            <a:endParaRPr lang="en-US" altLang="zh-TW" sz="1300" b="1" dirty="0" smtClean="0">
              <a:solidFill>
                <a:srgbClr val="008000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6093907" y="1484784"/>
            <a:ext cx="2592288" cy="326939"/>
          </a:xfrm>
          <a:prstGeom prst="rect">
            <a:avLst/>
          </a:prstGeom>
          <a:noFill/>
          <a:ln w="15875">
            <a:solidFill>
              <a:srgbClr val="008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00" b="1">
              <a:solidFill>
                <a:srgbClr val="008000"/>
              </a:solidFill>
            </a:endParaRPr>
          </a:p>
        </p:txBody>
      </p:sp>
      <p:grpSp>
        <p:nvGrpSpPr>
          <p:cNvPr id="15" name="群組 14"/>
          <p:cNvGrpSpPr/>
          <p:nvPr/>
        </p:nvGrpSpPr>
        <p:grpSpPr>
          <a:xfrm>
            <a:off x="6390470" y="3068960"/>
            <a:ext cx="2646025" cy="507831"/>
            <a:chOff x="7092280" y="407701"/>
            <a:chExt cx="3149485" cy="4234508"/>
          </a:xfrm>
        </p:grpSpPr>
        <p:sp>
          <p:nvSpPr>
            <p:cNvPr id="22" name="文字方塊 21"/>
            <p:cNvSpPr txBox="1"/>
            <p:nvPr/>
          </p:nvSpPr>
          <p:spPr>
            <a:xfrm>
              <a:off x="7092280" y="407701"/>
              <a:ext cx="3149485" cy="423450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altLang="zh-TW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2.</a:t>
              </a:r>
              <a:r>
                <a:rPr lang="zh-TW" altLang="en-US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 勿加熱</a:t>
              </a:r>
              <a:r>
                <a:rPr lang="zh-TW" altLang="en-US" sz="1300" b="1" dirty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過久，</a:t>
              </a:r>
              <a:r>
                <a:rPr lang="en-US" altLang="zh-TW" sz="1300" b="1" dirty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As</a:t>
              </a:r>
              <a:r>
                <a:rPr lang="en-US" altLang="zh-TW" sz="1300" b="1" baseline="-25000" dirty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2</a:t>
              </a:r>
              <a:r>
                <a:rPr lang="en-US" altLang="zh-TW" sz="1300" b="1" dirty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S</a:t>
              </a:r>
              <a:r>
                <a:rPr lang="en-US" altLang="zh-TW" sz="1300" b="1" baseline="-25000" dirty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3</a:t>
              </a:r>
              <a:r>
                <a:rPr lang="zh-TW" altLang="en-US" sz="1300" b="1" dirty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會再溶解</a:t>
              </a:r>
              <a:r>
                <a:rPr lang="zh-TW" altLang="en-US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。</a:t>
              </a:r>
              <a:endParaRPr lang="en-US" altLang="zh-TW" sz="1300" b="1" dirty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</a:endParaRPr>
            </a:p>
            <a:p>
              <a:endParaRPr lang="en-US" altLang="zh-TW" sz="1300" b="1" dirty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  <a:sym typeface="Wingdings" pitchFamily="2" charset="2"/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>
              <a:off x="7092280" y="407701"/>
              <a:ext cx="3097117" cy="3002165"/>
            </a:xfrm>
            <a:prstGeom prst="rect">
              <a:avLst/>
            </a:prstGeom>
            <a:noFill/>
            <a:ln w="15875">
              <a:solidFill>
                <a:srgbClr val="008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300" b="1">
                <a:solidFill>
                  <a:srgbClr val="008000"/>
                </a:solidFill>
              </a:endParaRPr>
            </a:p>
          </p:txBody>
        </p:sp>
      </p:grpSp>
      <p:grpSp>
        <p:nvGrpSpPr>
          <p:cNvPr id="24" name="群組 23"/>
          <p:cNvGrpSpPr/>
          <p:nvPr/>
        </p:nvGrpSpPr>
        <p:grpSpPr>
          <a:xfrm>
            <a:off x="6372200" y="3575116"/>
            <a:ext cx="2620298" cy="577740"/>
            <a:chOff x="9129730" y="-4448119"/>
            <a:chExt cx="3421567" cy="1891165"/>
          </a:xfrm>
        </p:grpSpPr>
        <p:sp>
          <p:nvSpPr>
            <p:cNvPr id="25" name="文字方塊 24"/>
            <p:cNvSpPr txBox="1"/>
            <p:nvPr/>
          </p:nvSpPr>
          <p:spPr>
            <a:xfrm>
              <a:off x="9129730" y="-4377988"/>
              <a:ext cx="3331288" cy="165985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tabLst>
                  <a:tab pos="273050" algn="l"/>
                </a:tabLst>
              </a:pPr>
              <a:r>
                <a:rPr lang="en-US" altLang="zh-TW" sz="1300" b="1" dirty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3</a:t>
              </a:r>
              <a:r>
                <a:rPr lang="en-US" altLang="zh-TW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. </a:t>
              </a:r>
              <a:r>
                <a:rPr lang="zh-TW" altLang="en-US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滴管</a:t>
              </a:r>
              <a:r>
                <a:rPr lang="zh-TW" altLang="en-US" sz="1300" b="1" dirty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或坩鍋有水分，會使 </a:t>
              </a:r>
              <a:r>
                <a:rPr lang="en-US" altLang="zh-TW" sz="1300" b="1" dirty="0" err="1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HCl</a:t>
              </a:r>
              <a:r>
                <a:rPr lang="zh-TW" altLang="en-US" sz="1300" b="1" dirty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 </a:t>
              </a:r>
              <a:endParaRPr lang="en-US" altLang="zh-TW" sz="1300" b="1" dirty="0" smtClean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</a:endParaRPr>
            </a:p>
            <a:p>
              <a:pPr>
                <a:tabLst>
                  <a:tab pos="273050" algn="l"/>
                </a:tabLst>
              </a:pPr>
              <a:r>
                <a:rPr lang="en-US" altLang="zh-TW" sz="1300" b="1" dirty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 </a:t>
              </a:r>
              <a:r>
                <a:rPr lang="en-US" altLang="zh-TW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   </a:t>
              </a:r>
              <a:r>
                <a:rPr lang="zh-TW" altLang="en-US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被</a:t>
              </a:r>
              <a:r>
                <a:rPr lang="zh-TW" altLang="en-US" sz="1300" b="1" dirty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稀釋而使 </a:t>
              </a:r>
              <a:r>
                <a:rPr lang="en-US" altLang="zh-TW" sz="1300" b="1" dirty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Sb</a:t>
              </a:r>
              <a:r>
                <a:rPr lang="en-US" altLang="zh-TW" sz="1300" b="1" baseline="-25000" dirty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2</a:t>
              </a:r>
              <a:r>
                <a:rPr lang="en-US" altLang="zh-TW" sz="1300" b="1" dirty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S</a:t>
              </a:r>
              <a:r>
                <a:rPr lang="en-US" altLang="zh-TW" sz="1300" b="1" baseline="-25000" dirty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3</a:t>
              </a:r>
              <a:r>
                <a:rPr lang="zh-TW" altLang="en-US" sz="1300" b="1" baseline="-25000" dirty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 </a:t>
              </a:r>
              <a:r>
                <a:rPr lang="zh-TW" altLang="en-US" sz="1300" b="1" dirty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再沉澱。</a:t>
              </a:r>
              <a:endParaRPr lang="en-US" altLang="zh-TW" sz="1300" b="1" dirty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</a:endParaRPr>
            </a:p>
            <a:p>
              <a:pPr>
                <a:tabLst>
                  <a:tab pos="273050" algn="l"/>
                </a:tabLst>
              </a:pPr>
              <a:endParaRPr lang="zh-TW" altLang="en-US" sz="1300" b="1" dirty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26" name="矩形 25"/>
            <p:cNvSpPr/>
            <p:nvPr/>
          </p:nvSpPr>
          <p:spPr>
            <a:xfrm>
              <a:off x="9148001" y="-4448119"/>
              <a:ext cx="3403296" cy="1891165"/>
            </a:xfrm>
            <a:prstGeom prst="rect">
              <a:avLst/>
            </a:prstGeom>
            <a:noFill/>
            <a:ln w="15875">
              <a:solidFill>
                <a:srgbClr val="008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300" b="1">
                <a:solidFill>
                  <a:srgbClr val="008000"/>
                </a:solidFill>
              </a:endParaRPr>
            </a:p>
          </p:txBody>
        </p:sp>
      </p:grpSp>
      <p:sp>
        <p:nvSpPr>
          <p:cNvPr id="27" name="文字方塊 26"/>
          <p:cNvSpPr txBox="1"/>
          <p:nvPr/>
        </p:nvSpPr>
        <p:spPr>
          <a:xfrm>
            <a:off x="13479" y="-51761"/>
            <a:ext cx="28226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 smtClean="0">
                <a:solidFill>
                  <a:schemeClr val="bg1"/>
                </a:solidFill>
                <a:latin typeface="Cooper Black" pitchFamily="18" charset="0"/>
              </a:rPr>
              <a:t>Outline 4</a:t>
            </a:r>
            <a:r>
              <a:rPr lang="zh-TW" altLang="en-US" sz="2000" dirty="0" smtClean="0">
                <a:solidFill>
                  <a:schemeClr val="bg1"/>
                </a:solidFill>
                <a:latin typeface="Cooper Black" pitchFamily="18" charset="0"/>
              </a:rPr>
              <a:t>：</a:t>
            </a:r>
            <a:r>
              <a:rPr lang="en-US" altLang="zh-TW" sz="2000" dirty="0" smtClean="0">
                <a:solidFill>
                  <a:schemeClr val="bg1"/>
                </a:solidFill>
                <a:latin typeface="Cooper Black" pitchFamily="18" charset="0"/>
              </a:rPr>
              <a:t>As group</a:t>
            </a:r>
            <a:endParaRPr lang="zh-TW" altLang="en-US" sz="2000" dirty="0">
              <a:solidFill>
                <a:schemeClr val="bg1"/>
              </a:solidFill>
              <a:latin typeface="Cooper Blac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0991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9311309"/>
              </p:ext>
            </p:extLst>
          </p:nvPr>
        </p:nvGraphicFramePr>
        <p:xfrm>
          <a:off x="943848" y="1650360"/>
          <a:ext cx="4068452" cy="1783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68452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TW" sz="14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PPT 4-2 </a:t>
                      </a:r>
                      <a:r>
                        <a:rPr lang="zh-TW" altLang="en-US" sz="1400" b="1" baseline="0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</a:rPr>
                        <a:t>As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</a:rPr>
                        <a:t>2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</a:rPr>
                        <a:t>S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</a:rPr>
                        <a:t>3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</a:rPr>
                        <a:t>、</a:t>
                      </a:r>
                      <a:r>
                        <a:rPr lang="en-US" altLang="zh-TW" sz="14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</a:rPr>
                        <a:t>HgS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</a:rPr>
                        <a:t>、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</a:rPr>
                        <a:t>S</a:t>
                      </a:r>
                      <a:r>
                        <a:rPr lang="en-US" altLang="zh-TW" sz="1400" b="1" baseline="30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</a:rPr>
                        <a:t>0</a:t>
                      </a:r>
                      <a:endParaRPr lang="zh-TW" altLang="en-US" sz="1400" b="1" baseline="30000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73050" marR="0" indent="-2730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加 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2d 15M NH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及 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1d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 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/>
                          <a:ea typeface="標楷體" pitchFamily="65" charset="-120"/>
                          <a:cs typeface="Times New Roman"/>
                        </a:rPr>
                        <a:t>% H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/>
                          <a:ea typeface="標楷體" pitchFamily="65" charset="-120"/>
                          <a:cs typeface="Times New Roman"/>
                        </a:rPr>
                        <a:t>2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/>
                          <a:ea typeface="標楷體" pitchFamily="65" charset="-120"/>
                          <a:cs typeface="Times New Roman"/>
                        </a:rPr>
                        <a:t>O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/>
                          <a:ea typeface="標楷體" pitchFamily="65" charset="-120"/>
                          <a:cs typeface="Times New Roman"/>
                        </a:rPr>
                        <a:t>2</a:t>
                      </a:r>
                    </a:p>
                    <a:p>
                      <a:pPr marL="273050" marR="0" indent="-2730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Warm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，離心去殘渣 </a:t>
                      </a:r>
                      <a:r>
                        <a:rPr lang="en-US" altLang="zh-TW" sz="1400" b="1" baseline="30000" dirty="0" smtClean="0">
                          <a:solidFill>
                            <a:srgbClr val="FF0066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</a:t>
                      </a:r>
                    </a:p>
                    <a:p>
                      <a:pPr marL="273050" marR="0" indent="-2730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加 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2~4d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鎂和劑，刮內壁、攪拌後靜置 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 min</a:t>
                      </a:r>
                      <a:r>
                        <a:rPr lang="en-US" altLang="zh-TW" sz="1400" b="1" baseline="30000" dirty="0" smtClean="0">
                          <a:solidFill>
                            <a:srgbClr val="FF0066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2</a:t>
                      </a:r>
                    </a:p>
                    <a:p>
                      <a:pPr marL="273050" marR="0" indent="-2730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離心除去溶液，以 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H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O 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洗沉澱 </a:t>
                      </a:r>
                      <a:r>
                        <a:rPr lang="en-US" altLang="zh-TW" sz="1400" b="1" baseline="30000" dirty="0" smtClean="0">
                          <a:solidFill>
                            <a:srgbClr val="FF0066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626688"/>
              </p:ext>
            </p:extLst>
          </p:nvPr>
        </p:nvGraphicFramePr>
        <p:xfrm>
          <a:off x="979852" y="3979839"/>
          <a:ext cx="4068452" cy="114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68452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PPT 4-3     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</a:rPr>
                        <a:t>MgNH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</a:rPr>
                        <a:t>4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</a:rPr>
                        <a:t>AsO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</a:rPr>
                        <a:t>4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</a:rPr>
                        <a:t>･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</a:rPr>
                        <a:t>6H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</a:rPr>
                        <a:t>2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</a:rPr>
                        <a:t>O(</a:t>
                      </a: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</a:rPr>
                        <a:t>白色結晶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</a:rPr>
                        <a:t>)</a:t>
                      </a:r>
                      <a:endParaRPr lang="zh-TW" altLang="en-US" sz="1400" b="1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73050" marR="0" indent="-2730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zh-TW" altLang="en-US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加 </a:t>
                      </a:r>
                      <a:r>
                        <a:rPr lang="en-US" altLang="zh-TW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1d</a:t>
                      </a:r>
                      <a:r>
                        <a:rPr lang="en-US" altLang="zh-TW" sz="1400" b="1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6M HC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</a:t>
                      </a:r>
                      <a:r>
                        <a:rPr lang="en-US" altLang="zh-TW" sz="1400" b="1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H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</a:t>
                      </a:r>
                      <a:r>
                        <a:rPr lang="en-US" altLang="zh-TW" sz="1400" b="1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O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 </a:t>
                      </a:r>
                      <a:r>
                        <a:rPr lang="zh-TW" altLang="en-US" sz="1400" b="1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及 </a:t>
                      </a:r>
                      <a:r>
                        <a:rPr lang="en-US" altLang="zh-TW" sz="1400" b="1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2~4d AgNO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</a:t>
                      </a:r>
                      <a:r>
                        <a:rPr lang="zh-TW" altLang="en-US" sz="1400" b="1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溶液</a:t>
                      </a:r>
                      <a:endParaRPr lang="en-US" altLang="zh-TW" sz="1400" b="1" baseline="0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273050" marR="0" indent="-2730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zh-TW" altLang="en-US" sz="1400" b="1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標楷體" pitchFamily="65" charset="-120"/>
                          <a:cs typeface="Times New Roman"/>
                        </a:rPr>
                        <a:t>紅棕色沉澱 </a:t>
                      </a:r>
                      <a:r>
                        <a:rPr lang="en-US" altLang="zh-TW" sz="1400" b="1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標楷體" pitchFamily="65" charset="-120"/>
                          <a:cs typeface="Times New Roman"/>
                        </a:rPr>
                        <a:t>Ag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/>
                          <a:ea typeface="標楷體" pitchFamily="65" charset="-120"/>
                          <a:cs typeface="Times New Roman"/>
                        </a:rPr>
                        <a:t>3</a:t>
                      </a:r>
                      <a:r>
                        <a:rPr lang="en-US" altLang="zh-TW" sz="1400" b="1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標楷體" pitchFamily="65" charset="-120"/>
                          <a:cs typeface="Times New Roman"/>
                        </a:rPr>
                        <a:t>AsO</a:t>
                      </a:r>
                      <a:r>
                        <a:rPr lang="en-US" altLang="zh-TW" sz="1400" b="1" baseline="-25000" dirty="0" smtClean="0">
                          <a:solidFill>
                            <a:srgbClr val="000000"/>
                          </a:solidFill>
                          <a:latin typeface="Times New Roman"/>
                          <a:ea typeface="標楷體" pitchFamily="65" charset="-120"/>
                          <a:cs typeface="Times New Roman"/>
                        </a:rPr>
                        <a:t>4</a:t>
                      </a:r>
                      <a:r>
                        <a:rPr lang="en-US" altLang="zh-TW" sz="1400" b="1" baseline="0" dirty="0" smtClean="0">
                          <a:solidFill>
                            <a:srgbClr val="FF0000"/>
                          </a:solidFill>
                          <a:latin typeface="Times New Roman"/>
                          <a:ea typeface="標楷體" pitchFamily="65" charset="-120"/>
                          <a:cs typeface="Times New Roman"/>
                        </a:rPr>
                        <a:t> </a:t>
                      </a:r>
                      <a:r>
                        <a:rPr lang="zh-TW" altLang="en-US" sz="1400" b="1" baseline="0" dirty="0" smtClean="0">
                          <a:solidFill>
                            <a:srgbClr val="FF0000"/>
                          </a:solidFill>
                          <a:latin typeface="Times New Roman"/>
                          <a:ea typeface="標楷體" pitchFamily="65" charset="-120"/>
                          <a:cs typeface="Times New Roman"/>
                        </a:rPr>
                        <a:t>→ </a:t>
                      </a:r>
                      <a:r>
                        <a:rPr lang="en-US" altLang="zh-TW" sz="1400" b="1" baseline="0" dirty="0" smtClean="0">
                          <a:solidFill>
                            <a:srgbClr val="FF0000"/>
                          </a:solidFill>
                          <a:latin typeface="Times New Roman"/>
                          <a:ea typeface="標楷體" pitchFamily="65" charset="-120"/>
                          <a:cs typeface="Times New Roman"/>
                        </a:rPr>
                        <a:t>As </a:t>
                      </a:r>
                      <a:r>
                        <a:rPr lang="zh-TW" altLang="en-US" sz="1400" b="1" baseline="0" dirty="0" smtClean="0">
                          <a:solidFill>
                            <a:srgbClr val="FF0000"/>
                          </a:solidFill>
                          <a:latin typeface="Times New Roman"/>
                          <a:ea typeface="標楷體" pitchFamily="65" charset="-120"/>
                          <a:cs typeface="Times New Roman"/>
                        </a:rPr>
                        <a:t>存在</a:t>
                      </a:r>
                      <a:endParaRPr lang="en-US" altLang="zh-TW" sz="1400" b="1" baseline="0" dirty="0" smtClean="0">
                        <a:solidFill>
                          <a:srgbClr val="FF0000"/>
                        </a:solidFill>
                        <a:latin typeface="Times New Roman"/>
                        <a:ea typeface="標楷體" pitchFamily="65" charset="-120"/>
                        <a:cs typeface="Times New Roman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0" name="直線接點 9"/>
          <p:cNvCxnSpPr/>
          <p:nvPr/>
        </p:nvCxnSpPr>
        <p:spPr>
          <a:xfrm>
            <a:off x="2852060" y="3393056"/>
            <a:ext cx="0" cy="57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字方塊 7"/>
          <p:cNvSpPr txBox="1"/>
          <p:nvPr/>
        </p:nvSpPr>
        <p:spPr>
          <a:xfrm>
            <a:off x="5480352" y="1994648"/>
            <a:ext cx="3250099" cy="89255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7800" indent="-177800">
              <a:buAutoNum type="arabicPeriod"/>
            </a:pPr>
            <a:r>
              <a:rPr lang="zh-TW" altLang="en-US" sz="1300" b="1" dirty="0" smtClean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</a:rPr>
              <a:t>黑色</a:t>
            </a:r>
            <a:r>
              <a:rPr lang="zh-TW" altLang="en-US" sz="1300" b="1" dirty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</a:rPr>
              <a:t>殘渣可能</a:t>
            </a:r>
            <a:r>
              <a:rPr lang="zh-TW" altLang="en-US" sz="1300" b="1" dirty="0" smtClean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</a:rPr>
              <a:t>是 </a:t>
            </a:r>
            <a:r>
              <a:rPr lang="en-US" altLang="zh-TW" sz="1300" b="1" dirty="0" err="1" smtClean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</a:rPr>
              <a:t>HgS</a:t>
            </a:r>
            <a:r>
              <a:rPr lang="zh-TW" altLang="en-US" sz="1300" b="1" dirty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</a:rPr>
              <a:t>。</a:t>
            </a:r>
            <a:r>
              <a:rPr lang="en-US" altLang="zh-TW" sz="1300" b="1" dirty="0" smtClean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</a:rPr>
              <a:t>NH</a:t>
            </a:r>
            <a:r>
              <a:rPr lang="en-US" altLang="zh-TW" sz="1300" b="1" baseline="-25000" dirty="0" smtClean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</a:rPr>
              <a:t>3</a:t>
            </a:r>
            <a:r>
              <a:rPr lang="zh-TW" altLang="en-US" sz="1300" b="1" baseline="-25000" dirty="0" smtClean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</a:rPr>
              <a:t> </a:t>
            </a:r>
            <a:r>
              <a:rPr lang="zh-TW" altLang="en-US" sz="1300" b="1" dirty="0" smtClean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</a:rPr>
              <a:t>能</a:t>
            </a:r>
            <a:r>
              <a:rPr lang="zh-TW" altLang="en-US" sz="1300" b="1" dirty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</a:rPr>
              <a:t>迅速</a:t>
            </a:r>
            <a:r>
              <a:rPr lang="zh-TW" altLang="en-US" sz="1300" b="1" dirty="0" smtClean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</a:rPr>
              <a:t>溶解</a:t>
            </a:r>
            <a:r>
              <a:rPr lang="zh-TW" altLang="en-US" sz="1300" b="1" dirty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1300" b="1" dirty="0" smtClean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</a:rPr>
              <a:t>As</a:t>
            </a:r>
            <a:r>
              <a:rPr lang="en-US" altLang="zh-TW" sz="1300" b="1" baseline="-25000" dirty="0" smtClean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</a:rPr>
              <a:t>2</a:t>
            </a:r>
            <a:r>
              <a:rPr lang="en-US" altLang="zh-TW" sz="1300" b="1" dirty="0" smtClean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</a:rPr>
              <a:t>S</a:t>
            </a:r>
            <a:r>
              <a:rPr lang="en-US" altLang="zh-TW" sz="1300" b="1" baseline="-25000" dirty="0" smtClean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</a:rPr>
              <a:t>3</a:t>
            </a:r>
            <a:r>
              <a:rPr lang="zh-TW" altLang="en-US" sz="1300" b="1" dirty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</a:rPr>
              <a:t>，</a:t>
            </a:r>
            <a:r>
              <a:rPr lang="zh-TW" altLang="en-US" sz="1300" b="1" dirty="0" smtClean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</a:rPr>
              <a:t>但 </a:t>
            </a:r>
            <a:r>
              <a:rPr lang="en-US" altLang="zh-TW" sz="1300" b="1" dirty="0" err="1" smtClean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</a:rPr>
              <a:t>HgS</a:t>
            </a:r>
            <a:r>
              <a:rPr lang="zh-TW" altLang="en-US" sz="1300" b="1" dirty="0" smtClean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</a:rPr>
              <a:t> 不行</a:t>
            </a:r>
            <a:r>
              <a:rPr lang="zh-TW" altLang="en-US" sz="1300" b="1" dirty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</a:rPr>
              <a:t>。</a:t>
            </a:r>
            <a:r>
              <a:rPr lang="en-US" altLang="zh-TW" sz="1300" b="1" dirty="0" smtClean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</a:rPr>
              <a:t>H</a:t>
            </a:r>
            <a:r>
              <a:rPr lang="en-US" altLang="zh-TW" sz="1300" b="1" baseline="-25000" dirty="0" smtClean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</a:rPr>
              <a:t>2</a:t>
            </a:r>
            <a:r>
              <a:rPr lang="en-US" altLang="zh-TW" sz="1300" b="1" dirty="0" smtClean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</a:rPr>
              <a:t>O</a:t>
            </a:r>
            <a:r>
              <a:rPr lang="en-US" altLang="zh-TW" sz="1300" b="1" baseline="-25000" dirty="0" smtClean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</a:rPr>
              <a:t>2</a:t>
            </a:r>
            <a:r>
              <a:rPr lang="zh-TW" altLang="en-US" sz="1300" b="1" baseline="-25000" dirty="0" smtClean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</a:rPr>
              <a:t> </a:t>
            </a:r>
            <a:r>
              <a:rPr lang="zh-TW" altLang="en-US" sz="1300" b="1" dirty="0" smtClean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</a:rPr>
              <a:t>可</a:t>
            </a:r>
            <a:r>
              <a:rPr lang="zh-TW" altLang="en-US" sz="1300" b="1" dirty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</a:rPr>
              <a:t>氧化</a:t>
            </a:r>
            <a:r>
              <a:rPr lang="en-US" altLang="zh-TW" sz="1300" b="1" dirty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</a:rPr>
              <a:t>As(III</a:t>
            </a:r>
            <a:r>
              <a:rPr lang="en-US" altLang="zh-TW" sz="1300" b="1" dirty="0" smtClean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</a:rPr>
              <a:t>)</a:t>
            </a:r>
            <a:r>
              <a:rPr lang="zh-TW" altLang="en-US" sz="1300" b="1" dirty="0" smtClean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</a:rPr>
              <a:t> 成 </a:t>
            </a:r>
            <a:r>
              <a:rPr lang="en-US" altLang="zh-TW" sz="1300" b="1" dirty="0" smtClean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</a:rPr>
              <a:t>As(V</a:t>
            </a:r>
            <a:r>
              <a:rPr lang="en-US" altLang="zh-TW" sz="1300" b="1" dirty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</a:rPr>
              <a:t>)</a:t>
            </a:r>
            <a:r>
              <a:rPr lang="zh-TW" altLang="en-US" sz="1300" b="1" dirty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</a:rPr>
              <a:t>。</a:t>
            </a:r>
            <a:endParaRPr lang="en-US" altLang="zh-TW" sz="1300" b="1" dirty="0">
              <a:solidFill>
                <a:srgbClr val="008000"/>
              </a:solidFill>
              <a:latin typeface="Times New Roman" pitchFamily="18" charset="0"/>
              <a:ea typeface="標楷體" pitchFamily="65" charset="-120"/>
            </a:endParaRPr>
          </a:p>
          <a:p>
            <a:endParaRPr lang="en-US" altLang="zh-TW" sz="1300" b="1" dirty="0" smtClean="0">
              <a:solidFill>
                <a:srgbClr val="008000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5480352" y="1988840"/>
            <a:ext cx="3384376" cy="792088"/>
          </a:xfrm>
          <a:prstGeom prst="rect">
            <a:avLst/>
          </a:prstGeom>
          <a:noFill/>
          <a:ln w="15875">
            <a:solidFill>
              <a:srgbClr val="008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00" b="1">
              <a:solidFill>
                <a:srgbClr val="008000"/>
              </a:solidFill>
            </a:endParaRPr>
          </a:p>
        </p:txBody>
      </p:sp>
      <p:grpSp>
        <p:nvGrpSpPr>
          <p:cNvPr id="12" name="群組 11"/>
          <p:cNvGrpSpPr/>
          <p:nvPr/>
        </p:nvGrpSpPr>
        <p:grpSpPr>
          <a:xfrm>
            <a:off x="5480352" y="3429000"/>
            <a:ext cx="3528391" cy="692497"/>
            <a:chOff x="6042026" y="407701"/>
            <a:chExt cx="4199739" cy="5774331"/>
          </a:xfrm>
        </p:grpSpPr>
        <p:sp>
          <p:nvSpPr>
            <p:cNvPr id="14" name="文字方塊 13"/>
            <p:cNvSpPr txBox="1"/>
            <p:nvPr/>
          </p:nvSpPr>
          <p:spPr>
            <a:xfrm>
              <a:off x="6042026" y="407701"/>
              <a:ext cx="4199739" cy="5774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altLang="zh-TW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2. </a:t>
              </a:r>
              <a:r>
                <a:rPr lang="zh-TW" altLang="en-US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沉澱</a:t>
              </a:r>
              <a:r>
                <a:rPr lang="zh-TW" altLang="en-US" sz="1300" b="1" dirty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有時會過飽和，需要足夠時間讓</a:t>
              </a:r>
              <a:r>
                <a:rPr lang="zh-TW" altLang="en-US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它 </a:t>
              </a:r>
              <a:endParaRPr lang="en-US" altLang="zh-TW" sz="1300" b="1" dirty="0" smtClean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</a:endParaRPr>
            </a:p>
            <a:p>
              <a:r>
                <a:rPr lang="en-US" altLang="zh-TW" sz="1300" b="1" dirty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 </a:t>
              </a:r>
              <a:r>
                <a:rPr lang="en-US" altLang="zh-TW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   </a:t>
              </a:r>
              <a:r>
                <a:rPr lang="zh-TW" altLang="en-US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沉澱</a:t>
              </a:r>
              <a:r>
                <a:rPr lang="zh-TW" altLang="en-US" sz="1300" b="1" dirty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。</a:t>
              </a:r>
              <a:endParaRPr lang="en-US" altLang="zh-TW" sz="1300" b="1" dirty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</a:endParaRPr>
            </a:p>
            <a:p>
              <a:endParaRPr lang="en-US" altLang="zh-TW" sz="1300" b="1" dirty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  <a:sym typeface="Wingdings" pitchFamily="2" charset="2"/>
              </a:endParaRPr>
            </a:p>
          </p:txBody>
        </p:sp>
        <p:sp>
          <p:nvSpPr>
            <p:cNvPr id="15" name="矩形 14"/>
            <p:cNvSpPr/>
            <p:nvPr/>
          </p:nvSpPr>
          <p:spPr>
            <a:xfrm>
              <a:off x="6042026" y="407701"/>
              <a:ext cx="4028322" cy="4503214"/>
            </a:xfrm>
            <a:prstGeom prst="rect">
              <a:avLst/>
            </a:prstGeom>
            <a:noFill/>
            <a:ln w="15875">
              <a:solidFill>
                <a:srgbClr val="008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300" b="1">
                <a:solidFill>
                  <a:srgbClr val="008000"/>
                </a:solidFill>
              </a:endParaRPr>
            </a:p>
          </p:txBody>
        </p:sp>
      </p:grpSp>
      <p:grpSp>
        <p:nvGrpSpPr>
          <p:cNvPr id="16" name="群組 15"/>
          <p:cNvGrpSpPr/>
          <p:nvPr/>
        </p:nvGrpSpPr>
        <p:grpSpPr>
          <a:xfrm>
            <a:off x="5480352" y="4437112"/>
            <a:ext cx="3384376" cy="715195"/>
            <a:chOff x="9129730" y="-4448119"/>
            <a:chExt cx="3421567" cy="2209806"/>
          </a:xfrm>
        </p:grpSpPr>
        <p:sp>
          <p:nvSpPr>
            <p:cNvPr id="17" name="文字方塊 16"/>
            <p:cNvSpPr txBox="1"/>
            <p:nvPr/>
          </p:nvSpPr>
          <p:spPr>
            <a:xfrm>
              <a:off x="9129730" y="-4377987"/>
              <a:ext cx="3331288" cy="213967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tabLst>
                  <a:tab pos="273050" algn="l"/>
                </a:tabLst>
              </a:pPr>
              <a:r>
                <a:rPr lang="en-US" altLang="zh-TW" sz="1300" b="1" dirty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3</a:t>
              </a:r>
              <a:r>
                <a:rPr lang="en-US" altLang="zh-TW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. </a:t>
              </a:r>
              <a:r>
                <a:rPr lang="zh-TW" altLang="en-US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清洗</a:t>
              </a:r>
              <a:r>
                <a:rPr lang="zh-TW" altLang="en-US" sz="1300" b="1" dirty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去除過多</a:t>
              </a:r>
              <a:r>
                <a:rPr lang="zh-TW" altLang="en-US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的氯，</a:t>
              </a:r>
              <a:r>
                <a:rPr lang="zh-TW" altLang="en-US" sz="1300" b="1" dirty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防止氯化銀沉澱</a:t>
              </a:r>
              <a:r>
                <a:rPr lang="zh-TW" altLang="en-US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。</a:t>
              </a:r>
              <a:endParaRPr lang="en-US" altLang="zh-TW" sz="1300" b="1" dirty="0" smtClean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</a:endParaRPr>
            </a:p>
            <a:p>
              <a:pPr>
                <a:tabLst>
                  <a:tab pos="273050" algn="l"/>
                </a:tabLst>
              </a:pPr>
              <a:r>
                <a:rPr lang="en-US" altLang="zh-TW" sz="1300" b="1" dirty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 </a:t>
              </a:r>
              <a:r>
                <a:rPr lang="en-US" altLang="zh-TW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   </a:t>
              </a:r>
              <a:r>
                <a:rPr lang="zh-TW" altLang="en-US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若</a:t>
              </a:r>
              <a:r>
                <a:rPr lang="zh-TW" altLang="en-US" sz="1300" b="1" dirty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有白色沉澱生成則加入更多</a:t>
              </a:r>
              <a:r>
                <a:rPr lang="zh-TW" altLang="en-US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的</a:t>
              </a:r>
              <a:r>
                <a:rPr lang="en-US" altLang="zh-TW" sz="1300" b="1" dirty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 </a:t>
              </a:r>
              <a:r>
                <a:rPr lang="en-US" altLang="zh-TW" sz="1300" b="1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AgNO</a:t>
              </a:r>
              <a:r>
                <a:rPr lang="en-US" altLang="zh-TW" sz="1300" b="1" baseline="-25000" dirty="0" smtClean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3</a:t>
              </a:r>
              <a:r>
                <a:rPr lang="zh-TW" altLang="en-US" sz="1300" b="1" dirty="0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</a:rPr>
                <a:t>。</a:t>
              </a:r>
              <a:endParaRPr lang="en-US" altLang="zh-TW" sz="1300" b="1" dirty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</a:endParaRPr>
            </a:p>
            <a:p>
              <a:pPr>
                <a:tabLst>
                  <a:tab pos="273050" algn="l"/>
                </a:tabLst>
              </a:pPr>
              <a:endParaRPr lang="zh-TW" altLang="en-US" sz="1300" b="1" dirty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8" name="矩形 17"/>
            <p:cNvSpPr/>
            <p:nvPr/>
          </p:nvSpPr>
          <p:spPr>
            <a:xfrm>
              <a:off x="9148001" y="-4448119"/>
              <a:ext cx="3403296" cy="1891165"/>
            </a:xfrm>
            <a:prstGeom prst="rect">
              <a:avLst/>
            </a:prstGeom>
            <a:noFill/>
            <a:ln w="15875">
              <a:solidFill>
                <a:srgbClr val="008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300" b="1">
                <a:solidFill>
                  <a:srgbClr val="008000"/>
                </a:solidFill>
              </a:endParaRPr>
            </a:p>
          </p:txBody>
        </p:sp>
      </p:grpSp>
      <p:sp>
        <p:nvSpPr>
          <p:cNvPr id="19" name="文字方塊 18"/>
          <p:cNvSpPr txBox="1"/>
          <p:nvPr/>
        </p:nvSpPr>
        <p:spPr>
          <a:xfrm>
            <a:off x="13479" y="-51761"/>
            <a:ext cx="28226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 smtClean="0">
                <a:solidFill>
                  <a:schemeClr val="bg1"/>
                </a:solidFill>
                <a:latin typeface="Cooper Black" pitchFamily="18" charset="0"/>
              </a:rPr>
              <a:t>Outline 4</a:t>
            </a:r>
            <a:r>
              <a:rPr lang="zh-TW" altLang="en-US" sz="2000" dirty="0" smtClean="0">
                <a:solidFill>
                  <a:schemeClr val="bg1"/>
                </a:solidFill>
                <a:latin typeface="Cooper Black" pitchFamily="18" charset="0"/>
              </a:rPr>
              <a:t>：</a:t>
            </a:r>
            <a:r>
              <a:rPr lang="en-US" altLang="zh-TW" sz="2000" dirty="0" smtClean="0">
                <a:solidFill>
                  <a:schemeClr val="bg1"/>
                </a:solidFill>
                <a:latin typeface="Cooper Black" pitchFamily="18" charset="0"/>
              </a:rPr>
              <a:t>As group</a:t>
            </a:r>
            <a:endParaRPr lang="zh-TW" altLang="en-US" sz="2000" dirty="0">
              <a:solidFill>
                <a:schemeClr val="bg1"/>
              </a:solidFill>
              <a:latin typeface="Cooper Blac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7943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清晰度">
  <a:themeElements>
    <a:clrScheme name="清晰度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古典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清晰度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1095</TotalTime>
  <Words>1453</Words>
  <Application>Microsoft Office PowerPoint</Application>
  <PresentationFormat>如螢幕大小 (4:3)</PresentationFormat>
  <Paragraphs>147</Paragraphs>
  <Slides>10</Slides>
  <Notes>0</Notes>
  <HiddenSlides>0</HiddenSlides>
  <MMClips>0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2" baseType="lpstr">
      <vt:lpstr>清晰度</vt:lpstr>
      <vt:lpstr>CS ChemDraw Drawing</vt:lpstr>
      <vt:lpstr>PowerPoint 簡報</vt:lpstr>
      <vt:lpstr>原理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Sony</dc:creator>
  <cp:lastModifiedBy>Sony</cp:lastModifiedBy>
  <cp:revision>61</cp:revision>
  <dcterms:created xsi:type="dcterms:W3CDTF">2014-09-01T02:14:18Z</dcterms:created>
  <dcterms:modified xsi:type="dcterms:W3CDTF">2014-09-06T03:34:11Z</dcterms:modified>
</cp:coreProperties>
</file>