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7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9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7367-989F-4684-AE88-75431EF53108}" type="datetimeFigureOut">
              <a:rPr lang="zh-TW" altLang="en-US" smtClean="0"/>
              <a:t>2014/9/6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6476-281E-4C27-951A-22D92DE7852B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7367-989F-4684-AE88-75431EF53108}" type="datetimeFigureOut">
              <a:rPr lang="zh-TW" altLang="en-US" smtClean="0"/>
              <a:t>2014/9/6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6476-281E-4C27-951A-22D92DE7852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7367-989F-4684-AE88-75431EF53108}" type="datetimeFigureOut">
              <a:rPr lang="zh-TW" altLang="en-US" smtClean="0"/>
              <a:t>2014/9/6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6476-281E-4C27-951A-22D92DE7852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7367-989F-4684-AE88-75431EF53108}" type="datetimeFigureOut">
              <a:rPr lang="zh-TW" altLang="en-US" smtClean="0"/>
              <a:t>2014/9/6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6476-281E-4C27-951A-22D92DE7852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7367-989F-4684-AE88-75431EF53108}" type="datetimeFigureOut">
              <a:rPr lang="zh-TW" altLang="en-US" smtClean="0"/>
              <a:t>2014/9/6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6476-281E-4C27-951A-22D92DE7852B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7367-989F-4684-AE88-75431EF53108}" type="datetimeFigureOut">
              <a:rPr lang="zh-TW" altLang="en-US" smtClean="0"/>
              <a:t>2014/9/6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6476-281E-4C27-951A-22D92DE7852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7367-989F-4684-AE88-75431EF53108}" type="datetimeFigureOut">
              <a:rPr lang="zh-TW" altLang="en-US" smtClean="0"/>
              <a:t>2014/9/6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6476-281E-4C27-951A-22D92DE7852B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7367-989F-4684-AE88-75431EF53108}" type="datetimeFigureOut">
              <a:rPr lang="zh-TW" altLang="en-US" smtClean="0"/>
              <a:t>2014/9/6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6476-281E-4C27-951A-22D92DE7852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7367-989F-4684-AE88-75431EF53108}" type="datetimeFigureOut">
              <a:rPr lang="zh-TW" altLang="en-US" smtClean="0"/>
              <a:t>2014/9/6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6476-281E-4C27-951A-22D92DE7852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7367-989F-4684-AE88-75431EF53108}" type="datetimeFigureOut">
              <a:rPr lang="zh-TW" altLang="en-US" smtClean="0"/>
              <a:t>2014/9/6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6476-281E-4C27-951A-22D92DE7852B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7367-989F-4684-AE88-75431EF53108}" type="datetimeFigureOut">
              <a:rPr lang="zh-TW" altLang="en-US" smtClean="0"/>
              <a:t>2014/9/6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6476-281E-4C27-951A-22D92DE7852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5D87367-989F-4684-AE88-75431EF53108}" type="datetimeFigureOut">
              <a:rPr lang="zh-TW" altLang="en-US" smtClean="0"/>
              <a:t>2014/9/6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6016476-281E-4C27-951A-22D92DE7852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654278" y="1314564"/>
            <a:ext cx="5835444" cy="13943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sz="3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Cation</a:t>
            </a:r>
            <a:r>
              <a:rPr lang="en-US" altLang="zh-TW" sz="3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Group 2</a:t>
            </a:r>
            <a:br>
              <a:rPr lang="en-US" altLang="zh-TW" sz="3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3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Acid Hydrogen Sulfide Group</a:t>
            </a:r>
            <a:endParaRPr lang="zh-TW" altLang="en-US" sz="3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659985" y="2852936"/>
            <a:ext cx="5824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Hg</a:t>
            </a:r>
            <a:r>
              <a:rPr lang="en-US" altLang="zh-TW" sz="2000" b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zh-TW" alt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n-US" altLang="zh-TW" sz="2000" b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zh-TW" alt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en-US" altLang="zh-TW" sz="2000" b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zh-TW" alt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TW" sz="2000" b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zh-TW" alt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en-US" altLang="zh-TW" sz="2000" b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zh-TW" alt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Pb</a:t>
            </a:r>
            <a:r>
              <a:rPr lang="en-US" altLang="zh-TW" sz="2000" b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zh-TW" alt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altLang="zh-TW" sz="2000" b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zh-TW" alt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Sn</a:t>
            </a:r>
            <a:r>
              <a:rPr lang="en-US" altLang="zh-TW" sz="2000" b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TW" sz="20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zh-TW" altLang="en-US" sz="2000" b="1" baseline="30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48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55200"/>
              </p:ext>
            </p:extLst>
          </p:nvPr>
        </p:nvGraphicFramePr>
        <p:xfrm>
          <a:off x="611560" y="827615"/>
          <a:ext cx="5400600" cy="936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600"/>
              </a:tblGrid>
              <a:tr h="4680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Soln. 4-2 </a:t>
                      </a:r>
                      <a:r>
                        <a:rPr lang="zh-TW" altLang="en-US" sz="14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SbCl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4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SnCl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6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2-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(HgCl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4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2-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)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、</a:t>
                      </a:r>
                      <a:r>
                        <a:rPr lang="en-US" altLang="zh-TW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HCl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H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S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TA</a:t>
                      </a:r>
                      <a:endParaRPr lang="zh-TW" altLang="en-US" sz="1400" b="1" baseline="30000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marL="273050" marR="0" indent="-2730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蒸發至原體積一半或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lang="en-US" altLang="zh-TW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滴後 </a:t>
                      </a:r>
                      <a:r>
                        <a:rPr lang="en-US" altLang="zh-TW" sz="1400" b="1" baseline="3000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lang="zh-TW" altLang="en-US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，以 </a:t>
                      </a:r>
                      <a:r>
                        <a:rPr lang="en-US" altLang="zh-TW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 mL H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 </a:t>
                      </a:r>
                      <a:r>
                        <a:rPr lang="zh-TW" altLang="en-US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稀釋並分成二管</a:t>
                      </a:r>
                      <a:endParaRPr lang="en-US" altLang="zh-TW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121542"/>
              </p:ext>
            </p:extLst>
          </p:nvPr>
        </p:nvGraphicFramePr>
        <p:xfrm>
          <a:off x="4932040" y="2591767"/>
          <a:ext cx="374441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4416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1400" b="1" baseline="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Sb</a:t>
                      </a:r>
                      <a:r>
                        <a:rPr lang="en-US" altLang="zh-TW" sz="14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test</a:t>
                      </a:r>
                      <a:endParaRPr lang="zh-TW" altLang="en-US" sz="1400" b="1" baseline="30000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73050" marR="0" indent="-2730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加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0.25~0.5 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匙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H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1~2d TA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warm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橙色沉澱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Sb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→ </a:t>
                      </a:r>
                      <a:r>
                        <a:rPr lang="en-US" altLang="zh-TW" sz="1400" b="1" dirty="0" err="1" smtClean="0">
                          <a:solidFill>
                            <a:srgbClr val="FF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Sb</a:t>
                      </a:r>
                      <a:r>
                        <a:rPr lang="en-US" altLang="zh-TW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 </a:t>
                      </a:r>
                      <a:r>
                        <a:rPr lang="zh-TW" altLang="en-US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存在</a:t>
                      </a:r>
                      <a:endParaRPr lang="en-US" altLang="zh-TW" sz="1400" b="1" dirty="0" smtClean="0">
                        <a:solidFill>
                          <a:srgbClr val="FF0000"/>
                        </a:solidFill>
                        <a:latin typeface="Times New Roman"/>
                        <a:ea typeface="標楷體" pitchFamily="65" charset="-120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814941"/>
              </p:ext>
            </p:extLst>
          </p:nvPr>
        </p:nvGraphicFramePr>
        <p:xfrm>
          <a:off x="611560" y="4268564"/>
          <a:ext cx="241176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176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14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PPT</a:t>
                      </a:r>
                      <a:r>
                        <a:rPr lang="zh-TW" altLang="en-US" sz="14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4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4-4</a:t>
                      </a:r>
                      <a:r>
                        <a:rPr lang="zh-TW" altLang="en-US" sz="14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 </a:t>
                      </a:r>
                      <a:endParaRPr lang="zh-TW" altLang="en-US" sz="1400" b="1" baseline="30000" dirty="0">
                        <a:solidFill>
                          <a:srgbClr val="FF0066"/>
                        </a:solidFill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黑色微粒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Sb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→ </a:t>
                      </a:r>
                      <a:r>
                        <a:rPr lang="en-US" altLang="zh-TW" sz="1400" b="1" dirty="0" err="1" smtClean="0">
                          <a:solidFill>
                            <a:srgbClr val="FF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Sb</a:t>
                      </a:r>
                      <a:r>
                        <a:rPr lang="en-US" altLang="zh-TW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 </a:t>
                      </a:r>
                      <a:r>
                        <a:rPr lang="zh-TW" altLang="en-US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存在</a:t>
                      </a:r>
                      <a:endParaRPr lang="en-US" altLang="zh-TW" sz="14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368020"/>
              </p:ext>
            </p:extLst>
          </p:nvPr>
        </p:nvGraphicFramePr>
        <p:xfrm>
          <a:off x="4932040" y="4293127"/>
          <a:ext cx="374441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4416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14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Soln.</a:t>
                      </a:r>
                      <a:r>
                        <a:rPr lang="zh-TW" altLang="en-US" sz="14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4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4-4     </a:t>
                      </a:r>
                      <a:r>
                        <a:rPr lang="en-US" altLang="zh-TW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Sn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2+</a:t>
                      </a:r>
                      <a:r>
                        <a:rPr lang="zh-TW" altLang="en-US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、</a:t>
                      </a:r>
                      <a:r>
                        <a:rPr lang="en-US" altLang="zh-TW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Al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3+</a:t>
                      </a:r>
                      <a:r>
                        <a:rPr lang="zh-TW" altLang="en-US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、</a:t>
                      </a:r>
                      <a:r>
                        <a:rPr lang="en-US" altLang="zh-TW" sz="1400" b="1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HCl</a:t>
                      </a:r>
                      <a:endParaRPr lang="zh-TW" altLang="en-US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73050" marR="0" indent="-2730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加等體積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H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 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1~2d HgCl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溶液 </a:t>
                      </a:r>
                      <a:r>
                        <a:rPr lang="en-US" altLang="zh-TW" sz="1400" b="1" baseline="3000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273050" marR="0" indent="-2730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zh-TW" altLang="en-US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白至灰色沉澱 </a:t>
                      </a:r>
                      <a:r>
                        <a:rPr lang="en-US" altLang="zh-TW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Hg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Cl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 </a:t>
                      </a:r>
                      <a:r>
                        <a:rPr lang="en-US" altLang="zh-TW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+ Hg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r>
                        <a:rPr lang="en-US" altLang="zh-TW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→ </a:t>
                      </a:r>
                      <a:r>
                        <a:rPr lang="en-US" altLang="zh-TW" sz="1400" b="1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Sn</a:t>
                      </a:r>
                      <a:r>
                        <a:rPr lang="en-US" altLang="zh-TW" sz="1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 </a:t>
                      </a:r>
                      <a:r>
                        <a:rPr lang="zh-TW" altLang="en-US" sz="1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存在</a:t>
                      </a:r>
                      <a:endParaRPr lang="en-US" altLang="zh-TW" sz="14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413740"/>
              </p:ext>
            </p:extLst>
          </p:nvPr>
        </p:nvGraphicFramePr>
        <p:xfrm>
          <a:off x="611560" y="2591767"/>
          <a:ext cx="270943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436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1400" b="1" baseline="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Sn</a:t>
                      </a:r>
                      <a:r>
                        <a:rPr lang="en-US" altLang="zh-TW" sz="14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test</a:t>
                      </a:r>
                      <a:endParaRPr lang="zh-TW" altLang="en-US" sz="1400" b="1" baseline="30000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73050" marR="0" indent="-2730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加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5mm 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鋁片及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10d 6M </a:t>
                      </a:r>
                      <a:r>
                        <a:rPr lang="en-US" altLang="zh-TW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HCl</a:t>
                      </a:r>
                      <a:endParaRPr lang="en-US" altLang="zh-TW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73050" marR="0" indent="-2730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Warm </a:t>
                      </a:r>
                      <a:r>
                        <a:rPr lang="en-US" altLang="zh-TW" sz="1400" b="1" baseline="3000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，使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Al 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溶解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，離心</a:t>
                      </a:r>
                      <a:endParaRPr lang="en-US" altLang="zh-TW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直線接點 10"/>
          <p:cNvCxnSpPr/>
          <p:nvPr/>
        </p:nvCxnSpPr>
        <p:spPr>
          <a:xfrm>
            <a:off x="3563888" y="1763719"/>
            <a:ext cx="0" cy="43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1664812" y="2195767"/>
            <a:ext cx="432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1664812" y="2195767"/>
            <a:ext cx="0" cy="3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5984812" y="2195767"/>
            <a:ext cx="0" cy="3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6372201" y="1409487"/>
            <a:ext cx="2376264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1. </a:t>
            </a:r>
            <a:r>
              <a:rPr lang="zh-TW" altLang="en-US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蒸發太</a:t>
            </a:r>
            <a:r>
              <a:rPr lang="zh-TW" altLang="en-US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久，</a:t>
            </a:r>
            <a:r>
              <a:rPr lang="en-US" altLang="zh-TW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SnCl</a:t>
            </a:r>
            <a:r>
              <a:rPr lang="en-US" altLang="zh-TW" sz="1300" b="1" baseline="-25000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4</a:t>
            </a:r>
            <a:r>
              <a:rPr lang="zh-TW" altLang="en-US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會損失</a:t>
            </a:r>
            <a:r>
              <a:rPr lang="zh-TW" altLang="en-US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。</a:t>
            </a:r>
            <a:endParaRPr lang="en-US" altLang="zh-TW" sz="1300" b="1" dirty="0">
              <a:solidFill>
                <a:srgbClr val="008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372200" y="1403679"/>
            <a:ext cx="2376264" cy="298196"/>
          </a:xfrm>
          <a:prstGeom prst="rect">
            <a:avLst/>
          </a:prstGeom>
          <a:noFill/>
          <a:ln w="15875">
            <a:solidFill>
              <a:srgbClr val="008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00" b="1">
              <a:solidFill>
                <a:srgbClr val="008000"/>
              </a:solidFill>
            </a:endParaRPr>
          </a:p>
        </p:txBody>
      </p:sp>
      <p:grpSp>
        <p:nvGrpSpPr>
          <p:cNvPr id="17" name="群組 16"/>
          <p:cNvGrpSpPr/>
          <p:nvPr/>
        </p:nvGrpSpPr>
        <p:grpSpPr>
          <a:xfrm>
            <a:off x="647001" y="5697885"/>
            <a:ext cx="2916887" cy="755451"/>
            <a:chOff x="6042026" y="407693"/>
            <a:chExt cx="4199739" cy="6604771"/>
          </a:xfrm>
        </p:grpSpPr>
        <p:sp>
          <p:nvSpPr>
            <p:cNvPr id="18" name="文字方塊 17"/>
            <p:cNvSpPr txBox="1"/>
            <p:nvPr/>
          </p:nvSpPr>
          <p:spPr>
            <a:xfrm>
              <a:off x="6042026" y="407701"/>
              <a:ext cx="4199739" cy="5774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2. Al 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可還原 </a:t>
              </a:r>
              <a:r>
                <a:rPr lang="en-US" altLang="zh-TW" sz="1300" b="1" dirty="0" err="1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Sn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(IV) 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和 </a:t>
              </a:r>
              <a:r>
                <a:rPr lang="en-US" altLang="zh-TW" sz="1300" b="1" dirty="0" err="1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Sn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(II) 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至 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Sn</a:t>
              </a:r>
              <a:r>
                <a:rPr lang="en-US" altLang="zh-TW" sz="1300" b="1" baseline="30000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0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。</a:t>
              </a:r>
              <a:endPara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  <a:p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  Al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條消耗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後，</a:t>
              </a:r>
              <a:r>
                <a:rPr lang="en-US" altLang="zh-TW" sz="1300" b="1" dirty="0" err="1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Sn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會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溶解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於 </a:t>
              </a:r>
              <a:r>
                <a:rPr lang="en-US" altLang="zh-TW" sz="1300" b="1" dirty="0" err="1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HCl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中</a:t>
              </a:r>
              <a:endPara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  <a:p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 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而 </a:t>
              </a:r>
              <a:r>
                <a:rPr lang="en-US" altLang="zh-TW" sz="1300" b="1" dirty="0" err="1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Sb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不會。</a:t>
              </a:r>
              <a:endParaRPr lang="en-US" altLang="zh-TW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6042026" y="407693"/>
              <a:ext cx="4199739" cy="6604771"/>
            </a:xfrm>
            <a:prstGeom prst="rect">
              <a:avLst/>
            </a:prstGeom>
            <a:noFill/>
            <a:ln w="15875">
              <a:solidFill>
                <a:srgbClr val="008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00" b="1">
                <a:solidFill>
                  <a:srgbClr val="008000"/>
                </a:solidFill>
              </a:endParaRPr>
            </a:p>
          </p:txBody>
        </p:sp>
      </p:grpSp>
      <p:grpSp>
        <p:nvGrpSpPr>
          <p:cNvPr id="20" name="群組 19"/>
          <p:cNvGrpSpPr/>
          <p:nvPr/>
        </p:nvGrpSpPr>
        <p:grpSpPr>
          <a:xfrm>
            <a:off x="4963721" y="5769148"/>
            <a:ext cx="3384376" cy="612068"/>
            <a:chOff x="9129730" y="-4448119"/>
            <a:chExt cx="3421567" cy="1891165"/>
          </a:xfrm>
        </p:grpSpPr>
        <p:sp>
          <p:nvSpPr>
            <p:cNvPr id="21" name="文字方塊 20"/>
            <p:cNvSpPr txBox="1"/>
            <p:nvPr/>
          </p:nvSpPr>
          <p:spPr>
            <a:xfrm>
              <a:off x="9129730" y="-4377987"/>
              <a:ext cx="3331288" cy="152154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73050" algn="l"/>
                </a:tabLst>
              </a:pP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3. 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因為</a:t>
              </a:r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Sn</a:t>
              </a:r>
              <a:r>
                <a:rPr lang="en-US" altLang="zh-TW" sz="1300" b="1" baseline="30000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2+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會被空氣氧化，不能太慢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加入</a:t>
              </a:r>
              <a:endPara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>
                <a:tabLst>
                  <a:tab pos="273050" algn="l"/>
                </a:tabLst>
              </a:pPr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  HgCl</a:t>
              </a:r>
              <a:r>
                <a:rPr lang="en-US" altLang="zh-TW" sz="1300" b="1" baseline="-25000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2(</a:t>
              </a:r>
              <a:r>
                <a:rPr lang="en-US" altLang="zh-TW" sz="1300" b="1" baseline="-25000" dirty="0" err="1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aq</a:t>
              </a:r>
              <a:r>
                <a:rPr lang="en-US" altLang="zh-TW" sz="1300" b="1" baseline="-25000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)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。</a:t>
              </a:r>
              <a:endParaRPr lang="en-US" altLang="zh-TW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9148001" y="-4448119"/>
              <a:ext cx="3403296" cy="1891165"/>
            </a:xfrm>
            <a:prstGeom prst="rect">
              <a:avLst/>
            </a:prstGeom>
            <a:noFill/>
            <a:ln w="15875">
              <a:solidFill>
                <a:srgbClr val="008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00" b="1">
                <a:solidFill>
                  <a:srgbClr val="008000"/>
                </a:solidFill>
              </a:endParaRPr>
            </a:p>
          </p:txBody>
        </p:sp>
      </p:grpSp>
      <p:sp>
        <p:nvSpPr>
          <p:cNvPr id="25" name="文字方塊 24"/>
          <p:cNvSpPr txBox="1"/>
          <p:nvPr/>
        </p:nvSpPr>
        <p:spPr>
          <a:xfrm>
            <a:off x="13479" y="-51761"/>
            <a:ext cx="2822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  <a:latin typeface="Cooper Black" pitchFamily="18" charset="0"/>
              </a:rPr>
              <a:t>Outline 4</a:t>
            </a:r>
            <a:r>
              <a:rPr lang="zh-TW" altLang="en-US" sz="2000" dirty="0" smtClean="0">
                <a:solidFill>
                  <a:schemeClr val="bg1"/>
                </a:solidFill>
                <a:latin typeface="Cooper Black" pitchFamily="18" charset="0"/>
              </a:rPr>
              <a:t>：</a:t>
            </a:r>
            <a:r>
              <a:rPr lang="en-US" altLang="zh-TW" sz="2000" dirty="0" smtClean="0">
                <a:solidFill>
                  <a:schemeClr val="bg1"/>
                </a:solidFill>
                <a:latin typeface="Cooper Black" pitchFamily="18" charset="0"/>
              </a:rPr>
              <a:t>As group</a:t>
            </a:r>
            <a:endParaRPr lang="zh-TW" altLang="en-US" sz="2000" dirty="0">
              <a:solidFill>
                <a:schemeClr val="bg1"/>
              </a:solidFill>
              <a:latin typeface="Cooper Black" pitchFamily="18" charset="0"/>
            </a:endParaRPr>
          </a:p>
        </p:txBody>
      </p:sp>
      <p:cxnSp>
        <p:nvCxnSpPr>
          <p:cNvPr id="30" name="直線接點 29"/>
          <p:cNvCxnSpPr/>
          <p:nvPr/>
        </p:nvCxnSpPr>
        <p:spPr>
          <a:xfrm>
            <a:off x="1646540" y="3717032"/>
            <a:ext cx="0" cy="54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>
            <a:off x="6300192" y="3969096"/>
            <a:ext cx="0" cy="324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/>
          <p:cNvCxnSpPr/>
          <p:nvPr/>
        </p:nvCxnSpPr>
        <p:spPr>
          <a:xfrm>
            <a:off x="1656184" y="3972746"/>
            <a:ext cx="46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716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原理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899592" y="1683965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zh-TW" altLang="en-US" sz="24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第二族</a:t>
            </a:r>
            <a:r>
              <a:rPr lang="zh-TW" altLang="en-US" sz="2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陽離子 </a:t>
            </a:r>
            <a:r>
              <a:rPr lang="en-US" altLang="zh-TW" sz="2400" b="1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Hg</a:t>
            </a:r>
            <a:r>
              <a:rPr lang="en-US" altLang="zh-TW" sz="2400" b="1" baseline="30000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en-US" altLang="zh-TW" sz="2400" b="1" baseline="30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+ </a:t>
            </a:r>
            <a:r>
              <a:rPr lang="zh-TW" altLang="en-US" sz="2400" b="1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zh-TW" altLang="en-US" sz="2400" b="1" baseline="30000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b="1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Pb</a:t>
            </a:r>
            <a:r>
              <a:rPr lang="en-US" altLang="zh-TW" sz="2400" b="1" baseline="30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2+ </a:t>
            </a:r>
            <a:r>
              <a:rPr lang="zh-TW" altLang="en-US" sz="2400" b="1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zh-TW" altLang="en-US" sz="2400" b="1" baseline="30000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b="1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Bi</a:t>
            </a:r>
            <a:r>
              <a:rPr lang="en-US" altLang="zh-TW" sz="2400" b="1" baseline="30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3+ </a:t>
            </a:r>
            <a:r>
              <a:rPr lang="zh-TW" altLang="en-US" sz="2400" b="1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zh-TW" altLang="en-US" sz="2400" b="1" baseline="30000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b="1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Cu</a:t>
            </a:r>
            <a:r>
              <a:rPr lang="en-US" altLang="zh-TW" sz="2400" b="1" baseline="30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2+ </a:t>
            </a:r>
            <a:r>
              <a:rPr lang="zh-TW" altLang="en-US" sz="2400" b="1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 </a:t>
            </a:r>
            <a:endParaRPr lang="en-US" altLang="zh-TW" sz="2400" b="1" dirty="0" smtClean="0">
              <a:solidFill>
                <a:srgbClr val="0070C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b="1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400" b="1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</a:t>
            </a:r>
            <a:r>
              <a:rPr lang="en-US" altLang="zh-TW" sz="2400" b="1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Cd</a:t>
            </a:r>
            <a:r>
              <a:rPr lang="en-US" altLang="zh-TW" sz="2400" b="1" baseline="30000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en-US" altLang="zh-TW" sz="2400" b="1" baseline="30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+ </a:t>
            </a:r>
            <a:r>
              <a:rPr lang="zh-TW" altLang="en-US" sz="2400" b="1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400" b="1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As</a:t>
            </a:r>
            <a:r>
              <a:rPr lang="en-US" altLang="zh-TW" sz="2400" b="1" baseline="30000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</a:t>
            </a:r>
            <a:r>
              <a:rPr lang="en-US" altLang="zh-TW" sz="2400" b="1" baseline="30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+ </a:t>
            </a:r>
            <a:r>
              <a:rPr lang="zh-TW" altLang="en-US" sz="2400" b="1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zh-TW" altLang="en-US" sz="2400" b="1" baseline="30000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b="1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Sb</a:t>
            </a:r>
            <a:r>
              <a:rPr lang="en-US" altLang="zh-TW" sz="2400" b="1" baseline="30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3+ </a:t>
            </a:r>
            <a:r>
              <a:rPr lang="zh-TW" altLang="en-US" sz="2400" b="1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zh-TW" altLang="en-US" sz="2400" b="1" baseline="30000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b="1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Sn</a:t>
            </a:r>
            <a:r>
              <a:rPr lang="en-US" altLang="zh-TW" sz="2400" b="1" baseline="30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</a:t>
            </a:r>
            <a:r>
              <a:rPr lang="en-US" altLang="zh-TW" sz="2400" b="1" baseline="30000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+</a:t>
            </a:r>
            <a:r>
              <a:rPr lang="zh-TW" altLang="en-US" sz="2400" b="1" baseline="30000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</a:t>
            </a:r>
            <a:r>
              <a:rPr lang="zh-TW" altLang="en-US" sz="24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硫化物都不</a:t>
            </a:r>
            <a:r>
              <a:rPr lang="zh-TW" altLang="en-US" sz="2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溶</a:t>
            </a:r>
            <a:endParaRPr lang="en-US" altLang="zh-TW" sz="2400" b="1" dirty="0" smtClean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於</a:t>
            </a:r>
            <a:r>
              <a:rPr lang="zh-TW" altLang="en-US" sz="2400" b="1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稀 </a:t>
            </a:r>
            <a:r>
              <a:rPr lang="en-US" altLang="zh-TW" sz="2400" b="1" dirty="0" err="1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HCl</a:t>
            </a:r>
            <a:r>
              <a:rPr lang="zh-TW" altLang="en-US" sz="2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zh-TW" altLang="en-US" sz="2400" b="1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899592" y="3573016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450850">
              <a:buFont typeface="Wingdings" pitchFamily="2" charset="2"/>
              <a:buChar char="Ø"/>
            </a:pPr>
            <a:r>
              <a:rPr lang="en-US" altLang="zh-TW" sz="2400" b="1" dirty="0" err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HgS</a:t>
            </a:r>
            <a:r>
              <a:rPr lang="zh-TW" altLang="en-US" sz="24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en-US" altLang="zh-TW" sz="2400" b="1" dirty="0" err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CuS</a:t>
            </a:r>
            <a:r>
              <a:rPr lang="zh-TW" altLang="en-US" sz="24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en-US" altLang="zh-TW" sz="24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Bi</a:t>
            </a:r>
            <a:r>
              <a:rPr lang="en-US" altLang="zh-TW" sz="2400" b="1" baseline="-25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en-US" altLang="zh-TW" sz="24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</a:t>
            </a:r>
            <a:r>
              <a:rPr lang="en-US" altLang="zh-TW" sz="2400" b="1" baseline="-25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</a:t>
            </a:r>
            <a:r>
              <a:rPr lang="zh-TW" altLang="en-US" sz="24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en-US" altLang="zh-TW" sz="24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SnS</a:t>
            </a:r>
            <a:r>
              <a:rPr lang="en-US" altLang="zh-TW" sz="2400" b="1" baseline="-25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zh-TW" altLang="en-US" sz="24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en-US" altLang="zh-TW" sz="2400" b="1" dirty="0" err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CdS</a:t>
            </a:r>
            <a:r>
              <a:rPr lang="zh-TW" altLang="en-US" sz="24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en-US" altLang="zh-TW" sz="2400" b="1" dirty="0" err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PbS</a:t>
            </a:r>
            <a:r>
              <a:rPr lang="zh-TW" altLang="en-US" sz="24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en-US" altLang="zh-TW" sz="24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As</a:t>
            </a:r>
            <a:r>
              <a:rPr lang="en-US" altLang="zh-TW" sz="2400" b="1" baseline="-25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en-US" altLang="zh-TW" sz="24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</a:t>
            </a:r>
            <a:r>
              <a:rPr lang="en-US" altLang="zh-TW" sz="2400" b="1" baseline="-25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</a:t>
            </a:r>
            <a:r>
              <a:rPr lang="zh-TW" altLang="en-US" sz="24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en-US" altLang="zh-TW" sz="2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Sb</a:t>
            </a:r>
            <a:r>
              <a:rPr lang="en-US" altLang="zh-TW" sz="2400" b="1" baseline="-25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en-US" altLang="zh-TW" sz="2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</a:t>
            </a:r>
            <a:r>
              <a:rPr lang="en-US" altLang="zh-TW" sz="2400" b="1" baseline="-25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</a:t>
            </a:r>
            <a:r>
              <a:rPr lang="zh-TW" altLang="en-US" sz="2400" b="1" baseline="-25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</a:t>
            </a:r>
            <a:r>
              <a:rPr lang="zh-TW" altLang="en-US" sz="24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形成是由陽離子與硫離子結合。硫離子藉由</a:t>
            </a:r>
            <a:r>
              <a:rPr lang="zh-TW" altLang="en-US" sz="2400" b="1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弱酸 </a:t>
            </a:r>
            <a:r>
              <a:rPr lang="en-US" altLang="zh-TW" sz="2400" b="1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</a:t>
            </a:r>
            <a:r>
              <a:rPr lang="en-US" altLang="zh-TW" sz="2400" b="1" baseline="-25000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en-US" altLang="zh-TW" sz="2400" b="1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</a:t>
            </a:r>
            <a:r>
              <a:rPr lang="zh-TW" altLang="en-US" sz="2400" b="1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</a:t>
            </a:r>
            <a:r>
              <a:rPr lang="zh-TW" altLang="en-US" sz="24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解離製得</a:t>
            </a:r>
            <a:r>
              <a:rPr lang="zh-TW" altLang="en-US" sz="2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zh-TW" altLang="en-US" sz="2400" b="1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62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008675" y="5138608"/>
            <a:ext cx="4320480" cy="73866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PPT 2-1 </a:t>
            </a:r>
            <a:r>
              <a:rPr lang="zh-TW" alt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TW" sz="1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HgS</a:t>
            </a:r>
            <a:r>
              <a:rPr lang="zh-TW" altLang="en-US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sz="1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PbS</a:t>
            </a:r>
            <a:r>
              <a:rPr lang="zh-TW" altLang="en-US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n-US" altLang="zh-TW" sz="1400" b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zh-TW" sz="1400" b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TW" altLang="en-US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sz="1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CuS</a:t>
            </a:r>
            <a:r>
              <a:rPr lang="zh-TW" altLang="en-US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sz="1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CdS</a:t>
            </a:r>
            <a:r>
              <a:rPr lang="zh-TW" altLang="en-US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TW" sz="1400" b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zh-TW" sz="1400" b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TW" altLang="en-US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endParaRPr lang="en-US" altLang="zh-TW" sz="1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Sb</a:t>
            </a:r>
            <a:r>
              <a:rPr lang="en-US" altLang="zh-TW" sz="1400" b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zh-TW" sz="1400" b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TW" altLang="en-US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SnS</a:t>
            </a:r>
            <a:r>
              <a:rPr lang="en-US" altLang="zh-TW" sz="1400" b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TW" altLang="en-US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zh-TW" sz="1400" b="1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33557"/>
              </p:ext>
            </p:extLst>
          </p:nvPr>
        </p:nvGraphicFramePr>
        <p:xfrm>
          <a:off x="1919877" y="997271"/>
          <a:ext cx="432048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Hg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Sb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Pb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Cd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Sn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4+</a:t>
                      </a:r>
                      <a:endParaRPr lang="zh-TW" altLang="en-US" sz="1400" b="1" baseline="300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5113" indent="-265113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 d TA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warm 5 min </a:t>
                      </a:r>
                      <a:r>
                        <a:rPr lang="en-US" altLang="zh-TW" sz="1400" b="1" baseline="3000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，離心</a:t>
                      </a:r>
                      <a:endParaRPr lang="en-US" altLang="zh-TW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(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若有更多沉澱，再加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TA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warm &amp; 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離心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   1d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6M NH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Cl </a:t>
                      </a:r>
                      <a:r>
                        <a:rPr lang="en-US" altLang="zh-TW" sz="1400" b="1" baseline="3000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+ 20d Hot water </a:t>
                      </a:r>
                      <a:r>
                        <a:rPr lang="en-US" altLang="zh-TW" sz="1400" b="1" baseline="3000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洗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PPT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× 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)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直線接點 5"/>
          <p:cNvCxnSpPr/>
          <p:nvPr/>
        </p:nvCxnSpPr>
        <p:spPr>
          <a:xfrm>
            <a:off x="4788024" y="2438608"/>
            <a:ext cx="0" cy="270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群組 20"/>
          <p:cNvGrpSpPr/>
          <p:nvPr/>
        </p:nvGrpSpPr>
        <p:grpSpPr>
          <a:xfrm>
            <a:off x="6804248" y="997271"/>
            <a:ext cx="1584176" cy="1384995"/>
            <a:chOff x="7164288" y="407701"/>
            <a:chExt cx="1584176" cy="1384995"/>
          </a:xfrm>
        </p:grpSpPr>
        <p:sp>
          <p:nvSpPr>
            <p:cNvPr id="19" name="文字方塊 18"/>
            <p:cNvSpPr txBox="1"/>
            <p:nvPr/>
          </p:nvSpPr>
          <p:spPr>
            <a:xfrm>
              <a:off x="7164288" y="407701"/>
              <a:ext cx="1584176" cy="1384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Hg</a:t>
              </a:r>
              <a:r>
                <a:rPr lang="en-US" altLang="zh-TW" sz="1200" b="1" baseline="30000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2+</a:t>
              </a:r>
              <a:r>
                <a:rPr lang="en-US" altLang="zh-TW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 + S</a:t>
              </a:r>
              <a:r>
                <a:rPr lang="en-US" altLang="zh-TW" sz="1200" b="1" baseline="30000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2-</a:t>
              </a:r>
              <a:r>
                <a:rPr lang="en-US" altLang="zh-TW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→ </a:t>
              </a:r>
              <a:r>
                <a:rPr lang="en-US" altLang="zh-TW" sz="1200" b="1" dirty="0" err="1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HgS</a:t>
              </a:r>
              <a:endParaRPr lang="en-US" altLang="zh-TW" sz="1200" b="1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</a:endParaRPr>
            </a:p>
            <a:p>
              <a:r>
                <a:rPr lang="en-US" altLang="zh-TW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Pb</a:t>
              </a:r>
              <a:r>
                <a:rPr lang="en-US" altLang="zh-TW" sz="1200" b="1" baseline="30000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2+</a:t>
              </a:r>
              <a:r>
                <a:rPr lang="en-US" altLang="zh-TW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 + S</a:t>
              </a:r>
              <a:r>
                <a:rPr lang="en-US" altLang="zh-TW" sz="1200" b="1" baseline="30000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2-</a:t>
              </a:r>
              <a:r>
                <a:rPr lang="en-US" altLang="zh-TW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→ </a:t>
              </a:r>
              <a:r>
                <a:rPr lang="en-US" altLang="zh-TW" sz="1200" b="1" dirty="0" err="1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PbS</a:t>
              </a:r>
              <a:endParaRPr lang="en-US" altLang="zh-TW" sz="1200" b="1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</a:endParaRPr>
            </a:p>
            <a:p>
              <a:r>
                <a:rPr lang="en-US" altLang="zh-TW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2Bi</a:t>
              </a:r>
              <a:r>
                <a:rPr lang="en-US" altLang="zh-TW" sz="1200" b="1" baseline="30000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3+</a:t>
              </a:r>
              <a:r>
                <a:rPr lang="en-US" altLang="zh-TW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 + 3S</a:t>
              </a:r>
              <a:r>
                <a:rPr lang="en-US" altLang="zh-TW" sz="1200" b="1" baseline="30000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2-</a:t>
              </a:r>
              <a:r>
                <a:rPr lang="en-US" altLang="zh-TW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→ </a:t>
              </a:r>
              <a:r>
                <a:rPr lang="en-US" altLang="zh-TW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Bi</a:t>
              </a:r>
              <a:r>
                <a:rPr lang="en-US" altLang="zh-TW" sz="1200" b="1" baseline="-25000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2</a:t>
              </a:r>
              <a:r>
                <a:rPr lang="en-US" altLang="zh-TW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S</a:t>
              </a:r>
              <a:r>
                <a:rPr lang="en-US" altLang="zh-TW" sz="1200" b="1" baseline="-25000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3</a:t>
              </a:r>
            </a:p>
            <a:p>
              <a:r>
                <a:rPr lang="en-US" altLang="zh-TW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Cu</a:t>
              </a:r>
              <a:r>
                <a:rPr lang="en-US" altLang="zh-TW" sz="1200" b="1" baseline="30000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2+</a:t>
              </a:r>
              <a:r>
                <a:rPr lang="en-US" altLang="zh-TW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 + S</a:t>
              </a:r>
              <a:r>
                <a:rPr lang="en-US" altLang="zh-TW" sz="1200" b="1" baseline="30000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2-</a:t>
              </a:r>
              <a:r>
                <a:rPr lang="en-US" altLang="zh-TW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→</a:t>
              </a:r>
              <a:r>
                <a:rPr lang="en-US" altLang="zh-TW" sz="1200" b="1" dirty="0" err="1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CuS</a:t>
              </a:r>
              <a:endParaRPr lang="en-US" altLang="zh-TW" sz="1200" b="1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</a:endParaRPr>
            </a:p>
            <a:p>
              <a:r>
                <a:rPr lang="en-US" altLang="zh-TW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2As</a:t>
              </a:r>
              <a:r>
                <a:rPr lang="en-US" altLang="zh-TW" sz="1200" b="1" baseline="30000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3-</a:t>
              </a:r>
              <a:r>
                <a:rPr lang="en-US" altLang="zh-TW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 + 3S</a:t>
              </a:r>
              <a:r>
                <a:rPr lang="en-US" altLang="zh-TW" sz="1200" b="1" baseline="30000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2-</a:t>
              </a:r>
              <a:r>
                <a:rPr lang="en-US" altLang="zh-TW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→</a:t>
              </a:r>
              <a:r>
                <a:rPr lang="en-US" altLang="zh-TW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As</a:t>
              </a:r>
              <a:r>
                <a:rPr lang="en-US" altLang="zh-TW" sz="1200" b="1" baseline="-25000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2</a:t>
              </a:r>
              <a:r>
                <a:rPr lang="en-US" altLang="zh-TW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S</a:t>
              </a:r>
              <a:r>
                <a:rPr lang="en-US" altLang="zh-TW" sz="1200" b="1" baseline="-25000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3</a:t>
              </a:r>
            </a:p>
            <a:p>
              <a:r>
                <a:rPr lang="en-US" altLang="zh-TW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2Sb</a:t>
              </a:r>
              <a:r>
                <a:rPr lang="en-US" altLang="zh-TW" sz="1200" b="1" baseline="30000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3+</a:t>
              </a:r>
              <a:r>
                <a:rPr lang="en-US" altLang="zh-TW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 + 3S</a:t>
              </a:r>
              <a:r>
                <a:rPr lang="en-US" altLang="zh-TW" sz="1200" b="1" baseline="30000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2-</a:t>
              </a:r>
              <a:r>
                <a:rPr lang="en-US" altLang="zh-TW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→</a:t>
              </a:r>
              <a:r>
                <a:rPr lang="en-US" altLang="zh-TW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Sb</a:t>
              </a:r>
              <a:r>
                <a:rPr lang="en-US" altLang="zh-TW" sz="1200" b="1" baseline="-25000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2</a:t>
              </a:r>
              <a:r>
                <a:rPr lang="en-US" altLang="zh-TW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S</a:t>
              </a:r>
              <a:r>
                <a:rPr lang="en-US" altLang="zh-TW" sz="1200" b="1" baseline="-25000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3</a:t>
              </a:r>
            </a:p>
            <a:p>
              <a:r>
                <a:rPr lang="en-US" altLang="zh-TW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Sn</a:t>
              </a:r>
              <a:r>
                <a:rPr lang="en-US" altLang="zh-TW" sz="1200" b="1" baseline="30000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4+</a:t>
              </a:r>
              <a:r>
                <a:rPr lang="en-US" altLang="zh-TW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 + 2S</a:t>
              </a:r>
              <a:r>
                <a:rPr lang="en-US" altLang="zh-TW" sz="1200" b="1" baseline="30000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2-</a:t>
              </a:r>
              <a:r>
                <a:rPr lang="en-US" altLang="zh-TW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→</a:t>
              </a:r>
              <a:r>
                <a:rPr lang="en-US" altLang="zh-TW" sz="1200" b="1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SnS</a:t>
              </a:r>
              <a:r>
                <a:rPr lang="en-US" altLang="zh-TW" sz="1200" b="1" baseline="-25000" dirty="0" smtClean="0">
                  <a:solidFill>
                    <a:srgbClr val="002060"/>
                  </a:solidFill>
                  <a:latin typeface="Times New Roman" pitchFamily="18" charset="0"/>
                  <a:ea typeface="標楷體" pitchFamily="65" charset="-120"/>
                </a:rPr>
                <a:t>2</a:t>
              </a:r>
              <a:endParaRPr lang="zh-TW" altLang="en-US" sz="1200" b="1" baseline="-25000" dirty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7164288" y="407701"/>
              <a:ext cx="1512168" cy="1384995"/>
            </a:xfrm>
            <a:prstGeom prst="rect">
              <a:avLst/>
            </a:prstGeom>
            <a:noFill/>
            <a:ln w="15875">
              <a:solidFill>
                <a:srgbClr val="00206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2" name="文字方塊 21"/>
          <p:cNvSpPr txBox="1"/>
          <p:nvPr/>
        </p:nvSpPr>
        <p:spPr>
          <a:xfrm>
            <a:off x="4788024" y="3212976"/>
            <a:ext cx="4896544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Blip>
                <a:blip r:embed="rId3"/>
              </a:buBlip>
            </a:pPr>
            <a:r>
              <a:rPr lang="en-US" altLang="zh-TW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Thioacetamide</a:t>
            </a:r>
            <a:r>
              <a:rPr lang="en-US" altLang="zh-TW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(TA)</a:t>
            </a:r>
            <a:r>
              <a:rPr lang="zh-TW" altLang="en-US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endParaRPr lang="en-US" altLang="zh-TW" sz="1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en-US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    溶於水中水解出 </a:t>
            </a:r>
            <a:r>
              <a: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H</a:t>
            </a:r>
            <a:r>
              <a:rPr lang="en-US" altLang="zh-TW" sz="1400" b="1" baseline="-25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2</a:t>
            </a:r>
            <a:r>
              <a: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S</a:t>
            </a:r>
            <a:r>
              <a:rPr lang="zh-TW" altLang="en-US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，</a:t>
            </a:r>
            <a:r>
              <a:rPr lang="zh-TW" altLang="en-US" sz="14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反應式</a:t>
            </a:r>
            <a:r>
              <a:rPr lang="zh-TW" altLang="en-US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如下：</a:t>
            </a:r>
            <a:endParaRPr lang="en-US" altLang="zh-TW" sz="1400" b="1" dirty="0" smtClean="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CH</a:t>
            </a:r>
            <a:r>
              <a:rPr lang="en-US" altLang="zh-TW" sz="1400" b="1" baseline="-30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</a:t>
            </a:r>
            <a:r>
              <a: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CSNH</a:t>
            </a:r>
            <a:r>
              <a:rPr lang="en-US" altLang="zh-TW" sz="1400" b="1" baseline="-30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+ 2 H</a:t>
            </a:r>
            <a:r>
              <a:rPr lang="en-US" altLang="zh-TW" sz="1400" b="1" baseline="-30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       </a:t>
            </a:r>
            <a:r>
              <a:rPr lang="zh-TW" altLang="en-US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CH</a:t>
            </a:r>
            <a:r>
              <a:rPr lang="en-US" altLang="zh-TW" sz="1400" b="1" baseline="-25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</a:t>
            </a:r>
            <a:r>
              <a: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COOH + NH</a:t>
            </a:r>
            <a:r>
              <a:rPr lang="en-US" altLang="zh-TW" sz="1400" b="1" baseline="-30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</a:t>
            </a:r>
            <a:r>
              <a: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+H</a:t>
            </a:r>
            <a:r>
              <a:rPr lang="en-US" altLang="zh-TW" sz="1400" b="1" baseline="-30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</a:t>
            </a:r>
          </a:p>
        </p:txBody>
      </p:sp>
      <p:graphicFrame>
        <p:nvGraphicFramePr>
          <p:cNvPr id="23" name="物件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9029590"/>
              </p:ext>
            </p:extLst>
          </p:nvPr>
        </p:nvGraphicFramePr>
        <p:xfrm>
          <a:off x="6660232" y="3897782"/>
          <a:ext cx="431800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CS ChemDraw Drawing" r:id="rId4" imgW="466679" imgH="133276" progId="ChemDraw.Document.6.0">
                  <p:embed/>
                </p:oleObj>
              </mc:Choice>
              <mc:Fallback>
                <p:oleObj name="CS ChemDraw Drawing" r:id="rId4" imgW="466679" imgH="133276" progId="ChemDraw.Document.6.0">
                  <p:embed/>
                  <p:pic>
                    <p:nvPicPr>
                      <p:cNvPr id="0" name="物件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3897782"/>
                        <a:ext cx="431800" cy="12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文字方塊 23"/>
          <p:cNvSpPr txBox="1"/>
          <p:nvPr/>
        </p:nvSpPr>
        <p:spPr>
          <a:xfrm>
            <a:off x="724442" y="2731271"/>
            <a:ext cx="3250099" cy="6924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1. </a:t>
            </a:r>
            <a:r>
              <a:rPr lang="zh-TW" altLang="en-US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讓 </a:t>
            </a:r>
            <a:r>
              <a: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TA </a:t>
            </a:r>
            <a:r>
              <a:rPr lang="zh-TW" altLang="en-US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有</a:t>
            </a:r>
            <a:r>
              <a:rPr lang="zh-TW" altLang="en-US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足夠時間水解。加熱有助於</a:t>
            </a:r>
            <a:r>
              <a:rPr lang="zh-TW" altLang="en-US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硫</a:t>
            </a:r>
            <a:endParaRPr lang="en-US" altLang="zh-TW" sz="1300" b="1" dirty="0" smtClean="0">
              <a:solidFill>
                <a:srgbClr val="008000"/>
              </a:solidFill>
              <a:latin typeface="Times New Roman" pitchFamily="18" charset="0"/>
              <a:ea typeface="標楷體" pitchFamily="65" charset="-120"/>
            </a:endParaRPr>
          </a:p>
          <a:p>
            <a:r>
              <a:rPr lang="en-US" altLang="zh-TW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   </a:t>
            </a:r>
            <a:r>
              <a:rPr lang="zh-TW" altLang="en-US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化</a:t>
            </a:r>
            <a:r>
              <a:rPr lang="zh-TW" altLang="en-US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物凝固。</a:t>
            </a:r>
            <a:endParaRPr lang="en-US" altLang="zh-TW" sz="1300" b="1" dirty="0">
              <a:solidFill>
                <a:srgbClr val="008000"/>
              </a:solidFill>
              <a:latin typeface="Times New Roman" pitchFamily="18" charset="0"/>
              <a:ea typeface="標楷體" pitchFamily="65" charset="-120"/>
            </a:endParaRPr>
          </a:p>
          <a:p>
            <a:endParaRPr lang="en-US" altLang="zh-TW" sz="1300" b="1" dirty="0" smtClean="0">
              <a:solidFill>
                <a:srgbClr val="008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24442" y="2725463"/>
            <a:ext cx="3168352" cy="480700"/>
          </a:xfrm>
          <a:prstGeom prst="rect">
            <a:avLst/>
          </a:prstGeom>
          <a:noFill/>
          <a:ln w="15875">
            <a:solidFill>
              <a:srgbClr val="008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00" b="1">
              <a:solidFill>
                <a:srgbClr val="008000"/>
              </a:solidFill>
            </a:endParaRPr>
          </a:p>
        </p:txBody>
      </p:sp>
      <p:grpSp>
        <p:nvGrpSpPr>
          <p:cNvPr id="26" name="群組 25"/>
          <p:cNvGrpSpPr/>
          <p:nvPr/>
        </p:nvGrpSpPr>
        <p:grpSpPr>
          <a:xfrm>
            <a:off x="713259" y="4021607"/>
            <a:ext cx="3528391" cy="540056"/>
            <a:chOff x="6042026" y="407701"/>
            <a:chExt cx="4199739" cy="4503214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42026" y="407701"/>
              <a:ext cx="4199739" cy="41061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3. 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清洗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移除過多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的 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H</a:t>
              </a:r>
              <a:r>
                <a:rPr lang="en-US" altLang="zh-TW" sz="1300" b="1" baseline="-25000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2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S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，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因 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H</a:t>
              </a:r>
              <a:r>
                <a:rPr lang="en-US" altLang="zh-TW" sz="1300" b="1" baseline="-25000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2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S 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會使 </a:t>
              </a:r>
              <a:r>
                <a:rPr lang="en-US" altLang="zh-TW" sz="1300" b="1" dirty="0" err="1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HgS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在  </a:t>
              </a:r>
              <a:endPara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  <a:p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   KOH</a:t>
              </a:r>
              <a:r>
                <a:rPr lang="en-US" altLang="zh-TW" sz="1300" b="1" baseline="-25000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(</a:t>
              </a:r>
              <a:r>
                <a:rPr lang="en-US" altLang="zh-TW" sz="1300" b="1" baseline="-25000" dirty="0" err="1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aq</a:t>
              </a:r>
              <a:r>
                <a:rPr lang="en-US" altLang="zh-TW" sz="1300" b="1" baseline="-25000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) 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中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溶解度上升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。</a:t>
              </a:r>
              <a:endParaRPr lang="en-US" altLang="zh-TW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6042026" y="407701"/>
              <a:ext cx="4028322" cy="4503214"/>
            </a:xfrm>
            <a:prstGeom prst="rect">
              <a:avLst/>
            </a:prstGeom>
            <a:noFill/>
            <a:ln w="15875">
              <a:solidFill>
                <a:srgbClr val="008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00" b="1">
                <a:solidFill>
                  <a:srgbClr val="008000"/>
                </a:solidFill>
              </a:endParaRPr>
            </a:p>
          </p:txBody>
        </p:sp>
      </p:grpSp>
      <p:grpSp>
        <p:nvGrpSpPr>
          <p:cNvPr id="29" name="群組 28"/>
          <p:cNvGrpSpPr/>
          <p:nvPr/>
        </p:nvGrpSpPr>
        <p:grpSpPr>
          <a:xfrm>
            <a:off x="683568" y="3445543"/>
            <a:ext cx="3250099" cy="315086"/>
            <a:chOff x="9129726" y="-4448119"/>
            <a:chExt cx="3285817" cy="973551"/>
          </a:xfrm>
        </p:grpSpPr>
        <p:sp>
          <p:nvSpPr>
            <p:cNvPr id="30" name="文字方塊 29"/>
            <p:cNvSpPr txBox="1"/>
            <p:nvPr/>
          </p:nvSpPr>
          <p:spPr>
            <a:xfrm>
              <a:off x="9129726" y="-4377987"/>
              <a:ext cx="3285817" cy="9034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73050" algn="l"/>
                </a:tabLst>
              </a:pP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2. NH</a:t>
              </a:r>
              <a:r>
                <a:rPr lang="en-US" altLang="zh-TW" sz="1300" b="1" baseline="-25000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4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Cl 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防止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膠化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。</a:t>
              </a:r>
              <a:endParaRPr lang="en-US" altLang="zh-TW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9148002" y="-4448119"/>
              <a:ext cx="1701648" cy="973551"/>
            </a:xfrm>
            <a:prstGeom prst="rect">
              <a:avLst/>
            </a:prstGeom>
            <a:noFill/>
            <a:ln w="15875">
              <a:solidFill>
                <a:srgbClr val="008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00" b="1">
                <a:solidFill>
                  <a:srgbClr val="008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349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群組 21"/>
          <p:cNvGrpSpPr/>
          <p:nvPr/>
        </p:nvGrpSpPr>
        <p:grpSpPr>
          <a:xfrm>
            <a:off x="1495034" y="4754708"/>
            <a:ext cx="6211737" cy="307778"/>
            <a:chOff x="1495034" y="4725143"/>
            <a:chExt cx="6211737" cy="307778"/>
          </a:xfrm>
        </p:grpSpPr>
        <p:sp>
          <p:nvSpPr>
            <p:cNvPr id="8" name="文字方塊 7"/>
            <p:cNvSpPr txBox="1"/>
            <p:nvPr/>
          </p:nvSpPr>
          <p:spPr>
            <a:xfrm>
              <a:off x="1495034" y="4725143"/>
              <a:ext cx="1978427" cy="307777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zh-TW" sz="1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Outline 3</a:t>
              </a:r>
              <a:r>
                <a:rPr lang="zh-TW" altLang="en-US" sz="1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altLang="zh-TW" sz="1400" b="1" dirty="0" smtClean="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Cu </a:t>
              </a:r>
              <a:r>
                <a:rPr lang="zh-TW" altLang="en-US" sz="1400" b="1" dirty="0" smtClean="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族分析 </a:t>
              </a:r>
              <a:r>
                <a:rPr lang="en-US" altLang="zh-TW" sz="1400" b="1" baseline="30000" dirty="0" smtClean="0">
                  <a:solidFill>
                    <a:srgbClr val="FF0066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5901725" y="4725144"/>
              <a:ext cx="1805046" cy="307777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zh-TW" sz="1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Outline 4</a:t>
              </a:r>
              <a:r>
                <a:rPr lang="zh-TW" altLang="en-US" sz="1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altLang="zh-TW" sz="14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As</a:t>
              </a:r>
              <a:r>
                <a:rPr lang="en-US" altLang="zh-TW" sz="1400" b="1" dirty="0" smtClean="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 </a:t>
              </a:r>
              <a:r>
                <a:rPr lang="zh-TW" altLang="en-US" sz="1400" b="1" dirty="0" smtClean="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族分析</a:t>
              </a:r>
              <a:endPara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</p:grp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567660"/>
              </p:ext>
            </p:extLst>
          </p:nvPr>
        </p:nvGraphicFramePr>
        <p:xfrm>
          <a:off x="395536" y="3093366"/>
          <a:ext cx="3952256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2256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PPT 2-2     </a:t>
                      </a:r>
                      <a:r>
                        <a:rPr lang="en-US" altLang="zh-TW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HgS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PbS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CuS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CdS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5113" indent="-265113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以含有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1d 0.2 M NH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NO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熱水清洗，離心並移除溶液</a:t>
                      </a:r>
                      <a:endParaRPr lang="en-US" altLang="zh-TW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144950"/>
              </p:ext>
            </p:extLst>
          </p:nvPr>
        </p:nvGraphicFramePr>
        <p:xfrm>
          <a:off x="4499992" y="3093366"/>
          <a:ext cx="4252707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52707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Soln. 2-2 </a:t>
                      </a:r>
                      <a:r>
                        <a:rPr lang="zh-TW" altLang="en-US" sz="14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AsS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3-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AsO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3-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SbS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3-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SbO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3-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SnS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endParaRPr lang="en-US" altLang="zh-TW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</a:t>
                      </a:r>
                      <a:r>
                        <a:rPr lang="zh-TW" altLang="en-US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SnS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OH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(HgS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KOH</a:t>
                      </a:r>
                      <a:endParaRPr lang="en-US" altLang="zh-TW" sz="1400" b="1" baseline="3000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5113" indent="-265113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離心去除微量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PPT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2-2 </a:t>
                      </a:r>
                      <a:r>
                        <a:rPr lang="en-US" altLang="zh-TW" sz="1400" b="1" baseline="3000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，得黃色澄清溶液</a:t>
                      </a:r>
                      <a:endParaRPr lang="en-US" altLang="zh-TW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25038"/>
              </p:ext>
            </p:extLst>
          </p:nvPr>
        </p:nvGraphicFramePr>
        <p:xfrm>
          <a:off x="2374218" y="814014"/>
          <a:ext cx="4395564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556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PPT 2-1 </a:t>
                      </a:r>
                      <a:r>
                        <a:rPr lang="zh-TW" altLang="en-US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en-US" altLang="zh-TW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HgS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PbS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CuS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CdS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endParaRPr lang="en-US" altLang="zh-TW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Sb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SnS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加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10d 0.5 M KOH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warm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，離心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(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× 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)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結合二次之 溶液</a:t>
                      </a:r>
                      <a:endParaRPr lang="en-US" altLang="zh-TW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直線接點 14"/>
          <p:cNvCxnSpPr/>
          <p:nvPr/>
        </p:nvCxnSpPr>
        <p:spPr>
          <a:xfrm>
            <a:off x="4526860" y="2203293"/>
            <a:ext cx="0" cy="43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2484248" y="2635341"/>
            <a:ext cx="432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2484248" y="2635341"/>
            <a:ext cx="0" cy="46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6804248" y="2635341"/>
            <a:ext cx="0" cy="46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群組 20"/>
          <p:cNvGrpSpPr/>
          <p:nvPr/>
        </p:nvGrpSpPr>
        <p:grpSpPr>
          <a:xfrm>
            <a:off x="2304228" y="4322660"/>
            <a:ext cx="4680040" cy="288032"/>
            <a:chOff x="2304228" y="4119558"/>
            <a:chExt cx="4680040" cy="288032"/>
          </a:xfrm>
        </p:grpSpPr>
        <p:sp>
          <p:nvSpPr>
            <p:cNvPr id="3" name="向下箭號 2"/>
            <p:cNvSpPr/>
            <p:nvPr/>
          </p:nvSpPr>
          <p:spPr>
            <a:xfrm>
              <a:off x="2304228" y="4119558"/>
              <a:ext cx="360040" cy="288032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向下箭號 18"/>
            <p:cNvSpPr/>
            <p:nvPr/>
          </p:nvSpPr>
          <p:spPr>
            <a:xfrm>
              <a:off x="6624228" y="4119558"/>
              <a:ext cx="360040" cy="288032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3" name="群組 22"/>
          <p:cNvGrpSpPr/>
          <p:nvPr/>
        </p:nvGrpSpPr>
        <p:grpSpPr>
          <a:xfrm>
            <a:off x="504028" y="5378101"/>
            <a:ext cx="3960438" cy="692497"/>
            <a:chOff x="7034159" y="407701"/>
            <a:chExt cx="1786313" cy="1902779"/>
          </a:xfrm>
        </p:grpSpPr>
        <p:sp>
          <p:nvSpPr>
            <p:cNvPr id="24" name="文字方塊 23"/>
            <p:cNvSpPr txBox="1"/>
            <p:nvPr/>
          </p:nvSpPr>
          <p:spPr>
            <a:xfrm>
              <a:off x="7034159" y="407701"/>
              <a:ext cx="1786313" cy="190277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1. 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先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分析 </a:t>
              </a:r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Cu 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族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，若無法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立刻進行，用水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和 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1d TA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掩  </a:t>
              </a:r>
              <a:endPara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  <a:p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  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蓋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硫化物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，塞子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塞住，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分離 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PPT 3-1 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和 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Soln.  </a:t>
              </a:r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3-1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。</a:t>
              </a:r>
              <a:endParaRPr lang="en-US" altLang="zh-TW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  <a:p>
              <a:endParaRPr lang="zh-TW" altLang="en-US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7034159" y="407701"/>
              <a:ext cx="1786313" cy="1384996"/>
            </a:xfrm>
            <a:prstGeom prst="rect">
              <a:avLst/>
            </a:prstGeom>
            <a:noFill/>
            <a:ln w="15875">
              <a:solidFill>
                <a:srgbClr val="008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00" b="1">
                <a:solidFill>
                  <a:srgbClr val="008000"/>
                </a:solidFill>
              </a:endParaRPr>
            </a:p>
          </p:txBody>
        </p:sp>
      </p:grpSp>
      <p:grpSp>
        <p:nvGrpSpPr>
          <p:cNvPr id="26" name="群組 25"/>
          <p:cNvGrpSpPr/>
          <p:nvPr/>
        </p:nvGrpSpPr>
        <p:grpSpPr>
          <a:xfrm>
            <a:off x="5040052" y="5378101"/>
            <a:ext cx="3528392" cy="715195"/>
            <a:chOff x="9129726" y="-4448119"/>
            <a:chExt cx="3285817" cy="2209805"/>
          </a:xfrm>
        </p:grpSpPr>
        <p:sp>
          <p:nvSpPr>
            <p:cNvPr id="27" name="文字方塊 26"/>
            <p:cNvSpPr txBox="1"/>
            <p:nvPr/>
          </p:nvSpPr>
          <p:spPr>
            <a:xfrm>
              <a:off x="9129726" y="-4377987"/>
              <a:ext cx="3285817" cy="213967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73050" algn="l"/>
                </a:tabLst>
              </a:pP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2. 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若有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黑褐色的膠狀物殘留，加入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少量的  </a:t>
              </a:r>
              <a:endPara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>
                <a:tabLst>
                  <a:tab pos="273050" algn="l"/>
                </a:tabLst>
              </a:pPr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   NH</a:t>
              </a:r>
              <a:r>
                <a:rPr lang="en-US" altLang="zh-TW" sz="1300" b="1" baseline="-25000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4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NO</a:t>
              </a:r>
              <a:r>
                <a:rPr lang="en-US" altLang="zh-TW" sz="1300" b="1" baseline="-25000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3</a:t>
              </a:r>
              <a:r>
                <a:rPr lang="zh-TW" altLang="en-US" sz="1300" b="1" baseline="-25000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或 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1d 0.2 </a:t>
              </a:r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M 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NH</a:t>
              </a:r>
              <a:r>
                <a:rPr lang="en-US" altLang="zh-TW" sz="1300" b="1" baseline="-25000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4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NO</a:t>
              </a:r>
              <a:r>
                <a:rPr lang="en-US" altLang="zh-TW" sz="1300" b="1" baseline="-25000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3 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加熱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凝固。</a:t>
              </a:r>
              <a:endParaRPr lang="en-US" altLang="zh-TW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>
                <a:tabLst>
                  <a:tab pos="273050" algn="l"/>
                </a:tabLst>
              </a:pPr>
              <a:endParaRPr lang="en-US" altLang="zh-TW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9148001" y="-4448119"/>
              <a:ext cx="3133426" cy="1753582"/>
            </a:xfrm>
            <a:prstGeom prst="rect">
              <a:avLst/>
            </a:prstGeom>
            <a:noFill/>
            <a:ln w="15875">
              <a:solidFill>
                <a:srgbClr val="008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00" b="1">
                <a:solidFill>
                  <a:srgbClr val="008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277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754658"/>
              </p:ext>
            </p:extLst>
          </p:nvPr>
        </p:nvGraphicFramePr>
        <p:xfrm>
          <a:off x="323528" y="3923815"/>
          <a:ext cx="3872064" cy="2423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206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PPT 3-1     </a:t>
                      </a:r>
                      <a:r>
                        <a:rPr lang="en-US" altLang="zh-TW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HgS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黑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r>
                        <a:rPr lang="zh-TW" altLang="en-US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或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2HgS∙Hg(NO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zh-TW" altLang="en-US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白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 </a:t>
                      </a:r>
                      <a:endParaRPr lang="zh-TW" altLang="en-US" sz="1400" baseline="30000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9875" marR="0" indent="-26987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加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1~2d 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王水，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warm</a:t>
                      </a:r>
                    </a:p>
                    <a:p>
                      <a:pPr marL="269875" marR="0" indent="-26987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移至坩鍋 ，蒸發至小體積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不可乾掉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en-US" altLang="zh-TW" sz="1400" b="1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400" b="1" baseline="3000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269875" marR="0" indent="-26987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加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 mL H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稀釋 </a:t>
                      </a:r>
                      <a:r>
                        <a:rPr lang="en-US" altLang="zh-TW" sz="1400" b="1" baseline="3000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，離心移除殘渣</a:t>
                      </a:r>
                      <a:endParaRPr lang="en-US" altLang="zh-TW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69875" marR="0" indent="-26987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加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SnCl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溶液</a:t>
                      </a:r>
                      <a:endParaRPr lang="en-US" altLang="zh-TW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白色沉澱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Hg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Cl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zh-TW" altLang="en-US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變灰色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Hg+Hg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Cl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</a:t>
                      </a:r>
                      <a:r>
                        <a:rPr lang="en-US" altLang="zh-TW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→ Hg(II)</a:t>
                      </a:r>
                      <a:r>
                        <a:rPr lang="zh-TW" altLang="en-US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 存在</a:t>
                      </a:r>
                      <a:endParaRPr lang="en-US" altLang="zh-TW" sz="14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48542"/>
              </p:ext>
            </p:extLst>
          </p:nvPr>
        </p:nvGraphicFramePr>
        <p:xfrm>
          <a:off x="2523864" y="882981"/>
          <a:ext cx="395225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2256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PPT 2-2     </a:t>
                      </a:r>
                      <a:r>
                        <a:rPr lang="en-US" altLang="zh-TW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HgS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PbS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CuS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CdS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73050" indent="-1905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加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5d H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 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及同體積之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 M HNO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273050" indent="-1905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Warm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，直至反應發生 </a:t>
                      </a:r>
                      <a:r>
                        <a:rPr lang="en-US" altLang="zh-TW" sz="1400" b="1" baseline="3000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273050" indent="-1905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離心，以水清洗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PPT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，結合溶液</a:t>
                      </a:r>
                      <a:endParaRPr lang="en-US" altLang="zh-TW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2" name="直線接點 21"/>
          <p:cNvCxnSpPr/>
          <p:nvPr/>
        </p:nvCxnSpPr>
        <p:spPr>
          <a:xfrm>
            <a:off x="4499992" y="2261803"/>
            <a:ext cx="0" cy="21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2304208" y="2481310"/>
            <a:ext cx="457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2304208" y="2489710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>
            <a:off x="6880791" y="2481310"/>
            <a:ext cx="0" cy="2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>
            <a:off x="6732240" y="1481286"/>
            <a:ext cx="1728192" cy="504055"/>
            <a:chOff x="7164288" y="407701"/>
            <a:chExt cx="1656184" cy="1384995"/>
          </a:xfrm>
        </p:grpSpPr>
        <p:sp>
          <p:nvSpPr>
            <p:cNvPr id="11" name="文字方塊 10"/>
            <p:cNvSpPr txBox="1"/>
            <p:nvPr/>
          </p:nvSpPr>
          <p:spPr>
            <a:xfrm>
              <a:off x="7164288" y="407701"/>
              <a:ext cx="1656184" cy="13530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1. 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冒泡，氣泡把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硫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和  </a:t>
              </a:r>
              <a:endPara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  <a:p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  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硫化物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帶至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表面。</a:t>
              </a:r>
              <a:endParaRPr lang="zh-TW" altLang="en-US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164288" y="407701"/>
              <a:ext cx="1656184" cy="1384995"/>
            </a:xfrm>
            <a:prstGeom prst="rect">
              <a:avLst/>
            </a:prstGeom>
            <a:noFill/>
            <a:ln w="15875">
              <a:solidFill>
                <a:srgbClr val="008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00" b="1">
                <a:solidFill>
                  <a:srgbClr val="008000"/>
                </a:solidFill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4697096" y="4458760"/>
            <a:ext cx="2719220" cy="492443"/>
            <a:chOff x="7092280" y="407701"/>
            <a:chExt cx="2719220" cy="1353089"/>
          </a:xfrm>
        </p:grpSpPr>
        <p:sp>
          <p:nvSpPr>
            <p:cNvPr id="15" name="文字方塊 14"/>
            <p:cNvSpPr txBox="1"/>
            <p:nvPr/>
          </p:nvSpPr>
          <p:spPr>
            <a:xfrm>
              <a:off x="7092280" y="407701"/>
              <a:ext cx="2719220" cy="13530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2. </a:t>
              </a:r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HgCl</a:t>
              </a:r>
              <a:r>
                <a:rPr lang="en-US" altLang="zh-TW" sz="1300" b="1" baseline="-25000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2 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易揮發，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不可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過度加熱。</a:t>
              </a:r>
              <a:endParaRPr lang="en-US" altLang="zh-TW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  <a:p>
              <a:endParaRPr lang="zh-TW" altLang="en-US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7092280" y="407701"/>
              <a:ext cx="2719220" cy="920188"/>
            </a:xfrm>
            <a:prstGeom prst="rect">
              <a:avLst/>
            </a:prstGeom>
            <a:noFill/>
            <a:ln w="15875">
              <a:solidFill>
                <a:srgbClr val="008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00" b="1">
                <a:solidFill>
                  <a:srgbClr val="008000"/>
                </a:solidFill>
              </a:endParaRPr>
            </a:p>
          </p:txBody>
        </p:sp>
      </p:grpSp>
      <p:grpSp>
        <p:nvGrpSpPr>
          <p:cNvPr id="19" name="群組 18"/>
          <p:cNvGrpSpPr/>
          <p:nvPr/>
        </p:nvGrpSpPr>
        <p:grpSpPr>
          <a:xfrm>
            <a:off x="4697096" y="5084774"/>
            <a:ext cx="3403296" cy="999967"/>
            <a:chOff x="7092280" y="389993"/>
            <a:chExt cx="3403296" cy="2396837"/>
          </a:xfrm>
        </p:grpSpPr>
        <p:sp>
          <p:nvSpPr>
            <p:cNvPr id="20" name="文字方塊 19"/>
            <p:cNvSpPr txBox="1"/>
            <p:nvPr/>
          </p:nvSpPr>
          <p:spPr>
            <a:xfrm>
              <a:off x="7164288" y="407701"/>
              <a:ext cx="3331288" cy="23791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73050" algn="l"/>
                </a:tabLst>
              </a:pPr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3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. 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破壞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硝酸鹽及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去除過量 </a:t>
              </a:r>
              <a:r>
                <a:rPr lang="en-US" altLang="zh-TW" sz="1300" b="1" dirty="0" err="1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HCl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。</a:t>
              </a:r>
              <a:endPara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>
                <a:lnSpc>
                  <a:spcPct val="150000"/>
                </a:lnSpc>
                <a:tabLst>
                  <a:tab pos="273050" algn="l"/>
                </a:tabLst>
              </a:pP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   </a:t>
              </a:r>
              <a:r>
                <a:rPr lang="en-US" altLang="zh-TW" sz="1300" b="1" dirty="0" err="1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HCl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濃度過高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，會使 </a:t>
              </a:r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HgCl</a:t>
              </a:r>
              <a:r>
                <a:rPr lang="en-US" altLang="zh-TW" sz="1300" b="1" baseline="-25000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2</a:t>
              </a:r>
              <a:r>
                <a:rPr lang="zh-TW" altLang="en-US" sz="1300" b="1" baseline="-25000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300" b="1" baseline="-25000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和 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Sn</a:t>
              </a:r>
              <a:r>
                <a:rPr lang="en-US" altLang="zh-TW" sz="1300" b="1" baseline="30000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2+</a:t>
              </a:r>
              <a:r>
                <a:rPr lang="zh-TW" altLang="en-US" sz="1300" b="1" baseline="30000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的反  </a:t>
              </a:r>
              <a:endPara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>
                <a:tabLst>
                  <a:tab pos="273050" algn="l"/>
                </a:tabLst>
              </a:pPr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  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應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較緩慢。</a:t>
              </a:r>
              <a:endParaRPr lang="en-US" altLang="zh-TW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  <a:p>
              <a:endParaRPr lang="zh-TW" altLang="en-US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7092280" y="389993"/>
              <a:ext cx="3403296" cy="1891165"/>
            </a:xfrm>
            <a:prstGeom prst="rect">
              <a:avLst/>
            </a:prstGeom>
            <a:noFill/>
            <a:ln w="15875">
              <a:solidFill>
                <a:srgbClr val="008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00" b="1">
                <a:solidFill>
                  <a:srgbClr val="008000"/>
                </a:solidFill>
              </a:endParaRPr>
            </a:p>
          </p:txBody>
        </p:sp>
      </p:grpSp>
      <p:cxnSp>
        <p:nvCxnSpPr>
          <p:cNvPr id="25" name="直線接點 24"/>
          <p:cNvCxnSpPr/>
          <p:nvPr/>
        </p:nvCxnSpPr>
        <p:spPr>
          <a:xfrm>
            <a:off x="2304208" y="2472006"/>
            <a:ext cx="0" cy="144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字方塊 31"/>
          <p:cNvSpPr txBox="1"/>
          <p:nvPr/>
        </p:nvSpPr>
        <p:spPr>
          <a:xfrm>
            <a:off x="4860032" y="2725470"/>
            <a:ext cx="3930884" cy="41549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TW" sz="1400" b="1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Soln. 3-1     </a:t>
            </a:r>
            <a:r>
              <a:rPr lang="en-US" altLang="zh-TW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n-US" altLang="zh-TW" sz="1400" b="1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zh-TW" altLang="en-US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en-US" altLang="zh-TW" sz="1400" b="1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zh-TW" altLang="en-US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Pb</a:t>
            </a:r>
            <a:r>
              <a:rPr lang="en-US" altLang="zh-TW" sz="1400" b="1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zh-TW" altLang="en-US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altLang="zh-TW" sz="1400" b="1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zh-TW" altLang="en-US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zh-TW" sz="1400" b="1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zh-TW" altLang="en-US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NO3</a:t>
            </a:r>
            <a:r>
              <a:rPr lang="en-US" altLang="zh-TW" sz="1400" b="1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zh-TW" altLang="en-US" sz="1400" b="1" baseline="30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3479" y="-51761"/>
            <a:ext cx="2951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  <a:latin typeface="Cooper Black" pitchFamily="18" charset="0"/>
              </a:rPr>
              <a:t>Outline 3</a:t>
            </a:r>
            <a:r>
              <a:rPr lang="zh-TW" altLang="en-US" sz="2000" dirty="0" smtClean="0">
                <a:solidFill>
                  <a:schemeClr val="bg1"/>
                </a:solidFill>
                <a:latin typeface="Cooper Black" pitchFamily="18" charset="0"/>
              </a:rPr>
              <a:t>：</a:t>
            </a:r>
            <a:r>
              <a:rPr lang="en-US" altLang="zh-TW" sz="2000" dirty="0" smtClean="0">
                <a:solidFill>
                  <a:schemeClr val="bg1"/>
                </a:solidFill>
                <a:latin typeface="Cooper Black" pitchFamily="18" charset="0"/>
              </a:rPr>
              <a:t>Cu group</a:t>
            </a:r>
            <a:endParaRPr lang="zh-TW" altLang="en-US" sz="2000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33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08945"/>
              </p:ext>
            </p:extLst>
          </p:nvPr>
        </p:nvGraphicFramePr>
        <p:xfrm>
          <a:off x="1958561" y="761513"/>
          <a:ext cx="4485647" cy="1783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5647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Soln. 3-1    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Pb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Cd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NO3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TW" altLang="en-US" sz="1400" b="1" baseline="3000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9875" marR="0" indent="-26987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移至坩鍋，加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2d 18M H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SO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，蒸發直至白色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SO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(g)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出現</a:t>
                      </a:r>
                      <a:r>
                        <a:rPr lang="zh-TW" altLang="en-US" sz="1400" b="1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400" b="1" baseline="3000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269875" marR="0" indent="-26987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冷卻後，加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5d H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 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並刮內壁</a:t>
                      </a:r>
                      <a:endParaRPr lang="en-US" altLang="zh-TW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69875" marR="0" indent="-26987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移至離心管，並以小量水清洗坩鍋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× 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)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，離心</a:t>
                      </a:r>
                      <a:endParaRPr lang="en-US" altLang="zh-TW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39585"/>
              </p:ext>
            </p:extLst>
          </p:nvPr>
        </p:nvGraphicFramePr>
        <p:xfrm>
          <a:off x="251520" y="4210328"/>
          <a:ext cx="4896544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9654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PPT 3-2    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PbSO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BiO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altLang="zh-TW" sz="1400" b="1" baseline="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400" b="1" baseline="3000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zh-TW" altLang="en-US" sz="1400" b="1" baseline="30000" dirty="0" smtClean="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9875" marR="0" indent="-26987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加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1~2d 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醋酸銨溶液，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warm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( PbSO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4(s)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+ 4C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H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baseline="5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400" b="1" baseline="-250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aq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</a:t>
                      </a:r>
                      <a:r>
                        <a:rPr lang="en-US" altLang="zh-TW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Pb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(C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H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lang="en-US" altLang="zh-TW" sz="1400" b="1" baseline="5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2-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400" b="1" baseline="-250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aq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+ SO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lang="en-US" altLang="zh-TW" sz="1400" b="1" baseline="5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2-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400" b="1" baseline="-250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aq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)</a:t>
                      </a:r>
                    </a:p>
                    <a:p>
                      <a:pPr marL="273050" marR="0" indent="-2730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離心去殘渣</a:t>
                      </a:r>
                      <a:endParaRPr lang="en-US" altLang="zh-TW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73050" marR="0" indent="-2730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加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1d 6M HC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H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1~2d</a:t>
                      </a:r>
                      <a:r>
                        <a:rPr lang="en-US" altLang="zh-TW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K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CrO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lang="en-US" altLang="zh-TW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zh-TW" altLang="en-US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深黃色沉澱  </a:t>
                      </a:r>
                      <a:r>
                        <a:rPr lang="en-US" altLang="zh-TW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PbCrO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lang="en-US" altLang="zh-TW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→ </a:t>
                      </a:r>
                      <a:r>
                        <a:rPr lang="en-US" altLang="zh-TW" sz="1400" b="1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Pb</a:t>
                      </a:r>
                      <a:r>
                        <a:rPr lang="zh-TW" altLang="en-US" sz="1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 存在 </a:t>
                      </a:r>
                      <a:endParaRPr lang="en-US" altLang="zh-TW" sz="1400" b="1" baseline="30000" dirty="0" smtClean="0">
                        <a:solidFill>
                          <a:srgbClr val="FF0066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058896"/>
              </p:ext>
            </p:extLst>
          </p:nvPr>
        </p:nvGraphicFramePr>
        <p:xfrm>
          <a:off x="2483768" y="5013176"/>
          <a:ext cx="301625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CS ChemDraw Drawing" r:id="rId3" imgW="466679" imgH="133276" progId="ChemDraw.Document.6.0">
                  <p:embed/>
                </p:oleObj>
              </mc:Choice>
              <mc:Fallback>
                <p:oleObj name="CS ChemDraw Drawing" r:id="rId3" imgW="466679" imgH="133276" progId="ChemDraw.Document.6.0">
                  <p:embed/>
                  <p:pic>
                    <p:nvPicPr>
                      <p:cNvPr id="0" name="物件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5013176"/>
                        <a:ext cx="301625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5868144" y="3018831"/>
            <a:ext cx="2448106" cy="37664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1400" b="1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Soln. 3-2     </a:t>
            </a:r>
            <a:r>
              <a: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n-US" altLang="zh-TW" sz="1400" b="1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zh-TW" altLang="en-US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en-US" altLang="zh-TW" sz="1400" b="1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zh-TW" altLang="en-US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altLang="zh-TW" sz="1400" b="1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endParaRPr lang="zh-TW" altLang="en-US" sz="1400" b="1" baseline="30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直線接點 11"/>
          <p:cNvCxnSpPr/>
          <p:nvPr/>
        </p:nvCxnSpPr>
        <p:spPr>
          <a:xfrm>
            <a:off x="4499992" y="2459369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2304208" y="2764984"/>
            <a:ext cx="48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2304208" y="2773384"/>
            <a:ext cx="0" cy="144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7164288" y="2764984"/>
            <a:ext cx="0" cy="2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6660232" y="1457064"/>
            <a:ext cx="2160242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1. </a:t>
            </a:r>
            <a:r>
              <a:rPr lang="zh-TW" altLang="en-US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硝酸</a:t>
            </a:r>
            <a:r>
              <a:rPr lang="zh-TW" altLang="en-US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鹽類被移除的</a:t>
            </a:r>
            <a:r>
              <a:rPr lang="zh-TW" altLang="en-US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信號。</a:t>
            </a:r>
            <a:endParaRPr lang="en-US" altLang="zh-TW" sz="1300" b="1" dirty="0">
              <a:solidFill>
                <a:srgbClr val="008000"/>
              </a:solidFill>
              <a:latin typeface="Times New Roman" pitchFamily="18" charset="0"/>
              <a:ea typeface="標楷體" pitchFamily="65" charset="-120"/>
            </a:endParaRPr>
          </a:p>
          <a:p>
            <a:r>
              <a: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     </a:t>
            </a:r>
          </a:p>
        </p:txBody>
      </p:sp>
      <p:sp>
        <p:nvSpPr>
          <p:cNvPr id="20" name="矩形 19"/>
          <p:cNvSpPr/>
          <p:nvPr/>
        </p:nvSpPr>
        <p:spPr>
          <a:xfrm>
            <a:off x="6660232" y="1451257"/>
            <a:ext cx="2160242" cy="360040"/>
          </a:xfrm>
          <a:prstGeom prst="rect">
            <a:avLst/>
          </a:prstGeom>
          <a:noFill/>
          <a:ln w="15875">
            <a:solidFill>
              <a:srgbClr val="008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00" b="1">
              <a:solidFill>
                <a:srgbClr val="008000"/>
              </a:solidFill>
            </a:endParaRPr>
          </a:p>
        </p:txBody>
      </p:sp>
      <p:grpSp>
        <p:nvGrpSpPr>
          <p:cNvPr id="22" name="群組 21"/>
          <p:cNvGrpSpPr/>
          <p:nvPr/>
        </p:nvGrpSpPr>
        <p:grpSpPr>
          <a:xfrm>
            <a:off x="5669204" y="4343190"/>
            <a:ext cx="3151270" cy="1092607"/>
            <a:chOff x="7092280" y="407701"/>
            <a:chExt cx="3151270" cy="3002164"/>
          </a:xfrm>
        </p:grpSpPr>
        <p:sp>
          <p:nvSpPr>
            <p:cNvPr id="23" name="文字方塊 22"/>
            <p:cNvSpPr txBox="1"/>
            <p:nvPr/>
          </p:nvSpPr>
          <p:spPr>
            <a:xfrm>
              <a:off x="7092280" y="407701"/>
              <a:ext cx="3007252" cy="30021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2. 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形成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的沉澱物不能確定有 </a:t>
              </a:r>
              <a:r>
                <a:rPr lang="en-US" altLang="zh-TW" sz="1300" b="1" dirty="0" err="1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Pb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，有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可</a:t>
              </a:r>
              <a:endPara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  <a:p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   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能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是其他硫化物，如 </a:t>
              </a:r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(</a:t>
              </a:r>
              <a:r>
                <a:rPr lang="en-US" altLang="zh-TW" sz="1300" b="1" dirty="0" err="1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BiO</a:t>
              </a:r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)</a:t>
              </a:r>
              <a:r>
                <a:rPr lang="en-US" altLang="zh-TW" sz="1300" b="1" baseline="-25000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2</a:t>
              </a:r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SO</a:t>
              </a:r>
              <a:r>
                <a:rPr lang="en-US" altLang="zh-TW" sz="1300" b="1" baseline="-25000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4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。</a:t>
              </a:r>
              <a:endPara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  <a:sym typeface="Wingdings" pitchFamily="2" charset="2"/>
              </a:endParaRPr>
            </a:p>
            <a:p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 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    Bi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 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化合物微溶於 </a:t>
              </a:r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NH</a:t>
              </a:r>
              <a:r>
                <a:rPr lang="en-US" altLang="zh-TW" sz="1300" b="1" baseline="-25000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4</a:t>
              </a:r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C</a:t>
              </a:r>
              <a:r>
                <a:rPr lang="en-US" altLang="zh-TW" sz="1300" b="1" baseline="-25000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2</a:t>
              </a:r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H</a:t>
              </a:r>
              <a:r>
                <a:rPr lang="en-US" altLang="zh-TW" sz="1300" b="1" baseline="-25000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3</a:t>
              </a:r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O</a:t>
              </a:r>
              <a:r>
                <a:rPr lang="en-US" altLang="zh-TW" sz="1300" b="1" baseline="-25000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4</a:t>
              </a:r>
              <a:r>
                <a:rPr lang="zh-TW" altLang="en-US" sz="1300" b="1" baseline="-25000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 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且 </a:t>
              </a:r>
              <a:endPara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  <a:sym typeface="Wingdings" pitchFamily="2" charset="2"/>
              </a:endParaRPr>
            </a:p>
            <a:p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 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   (</a:t>
              </a:r>
              <a:r>
                <a:rPr lang="en-US" altLang="zh-TW" sz="1300" b="1" dirty="0" err="1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BiO</a:t>
              </a:r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)</a:t>
              </a:r>
              <a:r>
                <a:rPr lang="en-US" altLang="zh-TW" sz="1300" b="1" baseline="-25000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2</a:t>
              </a:r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CrO</a:t>
              </a:r>
              <a:r>
                <a:rPr lang="en-US" altLang="zh-TW" sz="1300" b="1" baseline="-25000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4</a:t>
              </a:r>
              <a:r>
                <a:rPr lang="zh-TW" altLang="en-US" sz="1300" b="1" baseline="-25000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 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可溶於醋酸但不溶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於</a:t>
              </a:r>
              <a:endPara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  <a:sym typeface="Wingdings" pitchFamily="2" charset="2"/>
              </a:endParaRPr>
            </a:p>
            <a:p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 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    </a:t>
              </a:r>
              <a:r>
                <a:rPr lang="en-US" altLang="zh-TW" sz="1300" b="1" dirty="0" err="1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NaOH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。</a:t>
              </a:r>
              <a:endParaRPr lang="en-US" altLang="zh-TW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  <a:sym typeface="Wingdings" pitchFamily="2" charset="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7092280" y="407701"/>
              <a:ext cx="3151270" cy="3002164"/>
            </a:xfrm>
            <a:prstGeom prst="rect">
              <a:avLst/>
            </a:prstGeom>
            <a:noFill/>
            <a:ln w="15875">
              <a:solidFill>
                <a:srgbClr val="008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00" b="1">
                <a:solidFill>
                  <a:srgbClr val="008000"/>
                </a:solidFill>
              </a:endParaRPr>
            </a:p>
          </p:txBody>
        </p:sp>
      </p:grpSp>
      <p:sp>
        <p:nvSpPr>
          <p:cNvPr id="25" name="文字方塊 24"/>
          <p:cNvSpPr txBox="1"/>
          <p:nvPr/>
        </p:nvSpPr>
        <p:spPr>
          <a:xfrm>
            <a:off x="13479" y="-51761"/>
            <a:ext cx="2951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  <a:latin typeface="Cooper Black" pitchFamily="18" charset="0"/>
              </a:rPr>
              <a:t>Outline 3</a:t>
            </a:r>
            <a:r>
              <a:rPr lang="zh-TW" altLang="en-US" sz="2000" dirty="0" smtClean="0">
                <a:solidFill>
                  <a:schemeClr val="bg1"/>
                </a:solidFill>
                <a:latin typeface="Cooper Black" pitchFamily="18" charset="0"/>
              </a:rPr>
              <a:t>：</a:t>
            </a:r>
            <a:r>
              <a:rPr lang="en-US" altLang="zh-TW" sz="2000" dirty="0" smtClean="0">
                <a:solidFill>
                  <a:schemeClr val="bg1"/>
                </a:solidFill>
                <a:latin typeface="Cooper Black" pitchFamily="18" charset="0"/>
              </a:rPr>
              <a:t>Cu group</a:t>
            </a:r>
            <a:endParaRPr lang="zh-TW" altLang="en-US" sz="2000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09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109477"/>
              </p:ext>
            </p:extLst>
          </p:nvPr>
        </p:nvGraphicFramePr>
        <p:xfrm>
          <a:off x="2722158" y="764704"/>
          <a:ext cx="3520965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0965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Soln. 3-2    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Cd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lang="zh-TW" altLang="en-US" sz="1400" b="1" baseline="3000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9875" marR="0" indent="-26987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加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15M</a:t>
                      </a:r>
                      <a:r>
                        <a:rPr lang="en-US" altLang="zh-TW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NH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 </a:t>
                      </a:r>
                      <a:r>
                        <a:rPr lang="zh-TW" altLang="en-US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直至變為鹼性</a:t>
                      </a:r>
                      <a:r>
                        <a:rPr lang="zh-TW" altLang="en-US" sz="14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，藍色溶液 </a:t>
                      </a:r>
                      <a:r>
                        <a:rPr lang="zh-TW" altLang="en-US" sz="1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→ </a:t>
                      </a:r>
                      <a:r>
                        <a:rPr lang="en-US" altLang="zh-TW" sz="1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Cu</a:t>
                      </a:r>
                      <a:r>
                        <a:rPr lang="zh-TW" altLang="en-US" sz="1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 存在</a:t>
                      </a:r>
                      <a:endParaRPr lang="en-US" altLang="zh-TW" sz="1400" b="1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69875" marR="0" indent="-26987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離心</a:t>
                      </a:r>
                      <a:endParaRPr lang="en-US" altLang="zh-TW" sz="1400" b="1" baseline="30000" dirty="0" smtClean="0">
                        <a:solidFill>
                          <a:srgbClr val="FF0066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93192"/>
              </p:ext>
            </p:extLst>
          </p:nvPr>
        </p:nvGraphicFramePr>
        <p:xfrm>
          <a:off x="611560" y="2799962"/>
          <a:ext cx="288032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PPT 3-3    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Bi(OH)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 </a:t>
                      </a:r>
                      <a:endParaRPr lang="zh-TW" altLang="en-US" sz="1400" b="1" baseline="30000" dirty="0" smtClean="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9875" marR="0" indent="-26987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加</a:t>
                      </a:r>
                      <a:r>
                        <a:rPr lang="zh-TW" altLang="en-US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1~2d  Fresh </a:t>
                      </a:r>
                      <a:r>
                        <a:rPr lang="zh-TW" altLang="en-US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亞錫酸鈉試劑</a:t>
                      </a:r>
                      <a:endParaRPr lang="en-US" altLang="zh-TW" sz="1400" b="1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黑色沉澱 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Bi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→ </a:t>
                      </a:r>
                      <a:r>
                        <a:rPr lang="en-US" altLang="zh-TW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Bi </a:t>
                      </a:r>
                      <a:r>
                        <a:rPr lang="zh-TW" alt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存在</a:t>
                      </a:r>
                      <a:endParaRPr lang="en-US" altLang="zh-TW" sz="14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569094"/>
              </p:ext>
            </p:extLst>
          </p:nvPr>
        </p:nvGraphicFramePr>
        <p:xfrm>
          <a:off x="3995936" y="2789312"/>
          <a:ext cx="4680520" cy="2423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52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Soln. 3-3    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Cu(NH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2+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Cd(NH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2+</a:t>
                      </a:r>
                      <a:endParaRPr lang="zh-TW" altLang="en-US" sz="1400" b="1" baseline="3000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若溶液非藍色，加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TA 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後加熱</a:t>
                      </a:r>
                      <a:endParaRPr lang="en-US" altLang="zh-TW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若溶液成藍色：</a:t>
                      </a:r>
                      <a:endParaRPr lang="en-US" altLang="zh-TW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450850" marR="0" indent="-2730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加半匙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Na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lang="zh-TW" altLang="en-US" sz="1400" b="1" baseline="-25000" dirty="0" smtClean="0">
                          <a:solidFill>
                            <a:srgbClr val="008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400" b="1" baseline="3000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warm 1~2 min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，離心除溶液</a:t>
                      </a:r>
                      <a:r>
                        <a:rPr lang="zh-TW" altLang="en-US" sz="1400" b="1" dirty="0" smtClean="0">
                          <a:solidFill>
                            <a:srgbClr val="008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400" b="1" baseline="3000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450850" marR="0" indent="-2730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重複上述步驟直至溶液呈無色</a:t>
                      </a:r>
                      <a:endParaRPr lang="en-US" altLang="zh-TW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450850" marR="0" indent="-2730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於無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Cu 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溶液中加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TA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warm</a:t>
                      </a:r>
                    </a:p>
                    <a:p>
                      <a:pPr marL="4635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黃色沉澱</a:t>
                      </a:r>
                      <a:r>
                        <a:rPr lang="en-US" altLang="zh-TW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CdS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→ </a:t>
                      </a:r>
                      <a:r>
                        <a:rPr lang="en-US" altLang="zh-TW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Cd</a:t>
                      </a:r>
                      <a:r>
                        <a:rPr lang="en-US" altLang="zh-TW" sz="1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 </a:t>
                      </a:r>
                      <a:r>
                        <a:rPr lang="zh-TW" altLang="en-US" sz="1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存在</a:t>
                      </a:r>
                      <a:endParaRPr lang="en-US" altLang="zh-TW" sz="14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直線接點 9"/>
          <p:cNvCxnSpPr/>
          <p:nvPr/>
        </p:nvCxnSpPr>
        <p:spPr>
          <a:xfrm>
            <a:off x="4535536" y="2168896"/>
            <a:ext cx="0" cy="324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2088184" y="2492896"/>
            <a:ext cx="48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2088184" y="2492896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6948264" y="2492896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方塊 17"/>
          <p:cNvSpPr txBox="1"/>
          <p:nvPr/>
        </p:nvSpPr>
        <p:spPr>
          <a:xfrm>
            <a:off x="4194608" y="5451032"/>
            <a:ext cx="4212928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 Na</a:t>
            </a:r>
            <a:r>
              <a:rPr lang="en-US" altLang="zh-TW" sz="1300" b="1" baseline="-25000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</a:t>
            </a:r>
            <a:r>
              <a:rPr lang="en-US" altLang="zh-TW" sz="1300" b="1" baseline="-25000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</a:t>
            </a:r>
            <a:r>
              <a:rPr lang="en-US" altLang="zh-TW" sz="1300" b="1" baseline="-25000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</a:t>
            </a:r>
            <a:r>
              <a:rPr lang="zh-TW" altLang="en-US" sz="1300" b="1" baseline="-25000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為強還原劑且不穩定，保持乾燥並遠離火源。</a:t>
            </a:r>
            <a:endParaRPr lang="en-US" altLang="zh-TW" sz="1300" b="1" dirty="0" smtClean="0">
              <a:solidFill>
                <a:srgbClr val="008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194608" y="5445224"/>
            <a:ext cx="4212928" cy="326939"/>
          </a:xfrm>
          <a:prstGeom prst="rect">
            <a:avLst/>
          </a:prstGeom>
          <a:noFill/>
          <a:ln w="15875">
            <a:solidFill>
              <a:srgbClr val="008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00" b="1">
              <a:solidFill>
                <a:srgbClr val="008000"/>
              </a:solidFill>
            </a:endParaRPr>
          </a:p>
        </p:txBody>
      </p:sp>
      <p:grpSp>
        <p:nvGrpSpPr>
          <p:cNvPr id="20" name="群組 19"/>
          <p:cNvGrpSpPr/>
          <p:nvPr/>
        </p:nvGrpSpPr>
        <p:grpSpPr>
          <a:xfrm>
            <a:off x="4194608" y="6021288"/>
            <a:ext cx="4212928" cy="360040"/>
            <a:chOff x="7092280" y="407701"/>
            <a:chExt cx="3151270" cy="3002164"/>
          </a:xfrm>
        </p:grpSpPr>
        <p:sp>
          <p:nvSpPr>
            <p:cNvPr id="21" name="文字方塊 20"/>
            <p:cNvSpPr txBox="1"/>
            <p:nvPr/>
          </p:nvSpPr>
          <p:spPr>
            <a:xfrm>
              <a:off x="7092280" y="407701"/>
              <a:ext cx="3007252" cy="13953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2. 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若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溶液長時間與 </a:t>
              </a:r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Cu 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接觸，一些 </a:t>
              </a:r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Cu 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可能會再溶。</a:t>
              </a:r>
              <a:endParaRPr lang="en-US" altLang="zh-TW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  <a:p>
              <a:endParaRPr lang="en-US" altLang="zh-TW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  <a:sym typeface="Wingdings" pitchFamily="2" charset="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7092280" y="407701"/>
              <a:ext cx="3151270" cy="3002164"/>
            </a:xfrm>
            <a:prstGeom prst="rect">
              <a:avLst/>
            </a:prstGeom>
            <a:noFill/>
            <a:ln w="15875">
              <a:solidFill>
                <a:srgbClr val="008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00" b="1">
                <a:solidFill>
                  <a:srgbClr val="008000"/>
                </a:solidFill>
              </a:endParaRPr>
            </a:p>
          </p:txBody>
        </p:sp>
      </p:grpSp>
      <p:sp>
        <p:nvSpPr>
          <p:cNvPr id="23" name="文字方塊 22"/>
          <p:cNvSpPr txBox="1"/>
          <p:nvPr/>
        </p:nvSpPr>
        <p:spPr>
          <a:xfrm>
            <a:off x="13479" y="-51761"/>
            <a:ext cx="2951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  <a:latin typeface="Cooper Black" pitchFamily="18" charset="0"/>
              </a:rPr>
              <a:t>Outline 3</a:t>
            </a:r>
            <a:r>
              <a:rPr lang="zh-TW" altLang="en-US" sz="2000" dirty="0" smtClean="0">
                <a:solidFill>
                  <a:schemeClr val="bg1"/>
                </a:solidFill>
                <a:latin typeface="Cooper Black" pitchFamily="18" charset="0"/>
              </a:rPr>
              <a:t>：</a:t>
            </a:r>
            <a:r>
              <a:rPr lang="en-US" altLang="zh-TW" sz="2000" dirty="0" smtClean="0">
                <a:solidFill>
                  <a:schemeClr val="bg1"/>
                </a:solidFill>
                <a:latin typeface="Cooper Black" pitchFamily="18" charset="0"/>
              </a:rPr>
              <a:t>Cu group</a:t>
            </a:r>
            <a:endParaRPr lang="zh-TW" altLang="en-US" sz="2000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87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237790"/>
              </p:ext>
            </p:extLst>
          </p:nvPr>
        </p:nvGraphicFramePr>
        <p:xfrm>
          <a:off x="1592804" y="1068337"/>
          <a:ext cx="4032448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2448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Soln. 2-2 </a:t>
                      </a:r>
                      <a:r>
                        <a:rPr lang="zh-TW" altLang="en-US" sz="14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AsS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3-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AsO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3-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SbS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3-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SbO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3-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endParaRPr lang="en-US" altLang="zh-TW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</a:t>
                      </a:r>
                      <a:r>
                        <a:rPr lang="en-US" altLang="zh-TW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SnS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SnS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OH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(HgS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KOH</a:t>
                      </a:r>
                      <a:endParaRPr lang="en-US" altLang="zh-TW" sz="1400" b="1" baseline="3000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73050" marR="0" indent="-2730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加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1d TA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，再加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2M </a:t>
                      </a:r>
                      <a:r>
                        <a:rPr lang="en-US" altLang="zh-TW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HCl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直至溶液酸化 </a:t>
                      </a:r>
                      <a:r>
                        <a:rPr lang="en-US" altLang="zh-TW" sz="1400" b="1" baseline="3000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273050" marR="0" indent="-2730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離心除去溶液</a:t>
                      </a:r>
                      <a:endParaRPr lang="en-US" altLang="zh-TW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563349"/>
              </p:ext>
            </p:extLst>
          </p:nvPr>
        </p:nvGraphicFramePr>
        <p:xfrm>
          <a:off x="971600" y="2833358"/>
          <a:ext cx="527485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74856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PPT 4-1 </a:t>
                      </a:r>
                      <a:r>
                        <a:rPr lang="zh-TW" altLang="en-US" sz="14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As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S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3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黃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)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Sb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S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3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橙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)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SnS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黃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)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(</a:t>
                      </a:r>
                      <a:r>
                        <a:rPr lang="en-US" altLang="zh-TW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HgS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, 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黑至紅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)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S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0</a:t>
                      </a:r>
                      <a:endParaRPr lang="zh-TW" altLang="en-US" sz="1400" b="1" baseline="30000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73050" marR="0" indent="-2730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加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5~10d 12M </a:t>
                      </a:r>
                      <a:r>
                        <a:rPr lang="en-US" altLang="zh-TW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HCl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，攪拌直至硫化物分散</a:t>
                      </a:r>
                      <a:endParaRPr lang="en-US" altLang="zh-TW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73050" marR="0" indent="-2730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Warm</a:t>
                      </a:r>
                      <a:r>
                        <a:rPr lang="en-US" altLang="zh-TW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直至反應發生 </a:t>
                      </a:r>
                      <a:r>
                        <a:rPr lang="en-US" altLang="zh-TW" sz="1400" b="1" baseline="3000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zh-TW" altLang="en-US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，離心，溶液移至坩鍋 </a:t>
                      </a:r>
                      <a:r>
                        <a:rPr lang="en-US" altLang="zh-TW" sz="1400" b="1" baseline="3000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273050" marR="0" indent="-2730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以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1~2d 6M </a:t>
                      </a:r>
                      <a:r>
                        <a:rPr lang="en-US" altLang="zh-TW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HCl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清洗沉澱，並將洗液移至坩鍋</a:t>
                      </a:r>
                      <a:endParaRPr lang="en-US" altLang="zh-TW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611560" y="5067748"/>
            <a:ext cx="2448272" cy="37747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PPT 4-2 </a:t>
            </a:r>
            <a:r>
              <a:rPr lang="zh-TW" altLang="en-US" sz="1400" b="1" baseline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As</a:t>
            </a:r>
            <a:r>
              <a:rPr lang="en-US" altLang="zh-TW" sz="1400" b="1" baseline="-25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2</a:t>
            </a:r>
            <a:r>
              <a: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S</a:t>
            </a:r>
            <a:r>
              <a:rPr lang="en-US" altLang="zh-TW" sz="1400" b="1" baseline="-25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3</a:t>
            </a:r>
            <a:r>
              <a:rPr lang="zh-TW" altLang="en-US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、</a:t>
            </a:r>
            <a:r>
              <a:rPr lang="en-US" altLang="zh-TW" sz="1400" b="1" dirty="0" err="1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HgS</a:t>
            </a:r>
            <a:r>
              <a:rPr lang="zh-TW" altLang="en-US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、</a:t>
            </a:r>
            <a:r>
              <a: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S</a:t>
            </a:r>
            <a:r>
              <a:rPr lang="en-US" altLang="zh-TW" sz="1400" b="1" baseline="30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0</a:t>
            </a:r>
            <a:endParaRPr lang="zh-TW" altLang="en-US" sz="1400" b="1" baseline="30000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350999" y="5032615"/>
            <a:ext cx="3317345" cy="70064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Soln. 4-2 </a:t>
            </a:r>
            <a:r>
              <a:rPr lang="zh-TW" altLang="en-US" sz="1400" b="1" baseline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SbCl</a:t>
            </a:r>
            <a:r>
              <a:rPr lang="en-US" altLang="zh-TW" sz="1400" b="1" baseline="-25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4</a:t>
            </a:r>
            <a:r>
              <a:rPr lang="en-US" altLang="zh-TW" sz="1400" b="1" baseline="30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-</a:t>
            </a:r>
            <a:r>
              <a:rPr lang="zh-TW" altLang="en-US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、</a:t>
            </a:r>
            <a:r>
              <a: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SnCl</a:t>
            </a:r>
            <a:r>
              <a:rPr lang="en-US" altLang="zh-TW" sz="1400" b="1" baseline="-25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6</a:t>
            </a:r>
            <a:r>
              <a:rPr lang="en-US" altLang="zh-TW" sz="1400" b="1" baseline="30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2-</a:t>
            </a:r>
            <a:r>
              <a:rPr lang="zh-TW" altLang="en-US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、</a:t>
            </a:r>
            <a:r>
              <a: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(HgCl</a:t>
            </a:r>
            <a:r>
              <a:rPr lang="en-US" altLang="zh-TW" sz="1400" b="1" baseline="-25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4</a:t>
            </a:r>
            <a:r>
              <a:rPr lang="en-US" altLang="zh-TW" sz="1400" b="1" baseline="30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2-</a:t>
            </a:r>
            <a:r>
              <a: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、 </a:t>
            </a:r>
            <a:endParaRPr lang="en-US" altLang="zh-TW" sz="1400" b="1" dirty="0" smtClean="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14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                   </a:t>
            </a:r>
            <a:r>
              <a:rPr lang="en-US" altLang="zh-TW" sz="1400" b="1" dirty="0" err="1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HCl</a:t>
            </a:r>
            <a:r>
              <a:rPr lang="zh-TW" altLang="en-US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、</a:t>
            </a:r>
            <a:r>
              <a: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H</a:t>
            </a:r>
            <a:r>
              <a:rPr lang="en-US" altLang="zh-TW" sz="1400" b="1" baseline="-25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2</a:t>
            </a:r>
            <a:r>
              <a: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S</a:t>
            </a:r>
            <a:r>
              <a:rPr lang="zh-TW" altLang="en-US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、</a:t>
            </a:r>
            <a:r>
              <a:rPr lang="en-US" altLang="zh-TW" sz="1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TA </a:t>
            </a:r>
            <a:endParaRPr lang="zh-TW" altLang="en-US" sz="1400" b="1" baseline="30000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cxnSp>
        <p:nvCxnSpPr>
          <p:cNvPr id="16" name="直線接點 15"/>
          <p:cNvCxnSpPr/>
          <p:nvPr/>
        </p:nvCxnSpPr>
        <p:spPr>
          <a:xfrm>
            <a:off x="3590756" y="4221088"/>
            <a:ext cx="0" cy="43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1691680" y="4653136"/>
            <a:ext cx="432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1691680" y="4653136"/>
            <a:ext cx="0" cy="3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6011680" y="4653136"/>
            <a:ext cx="0" cy="3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3590756" y="2436851"/>
            <a:ext cx="0" cy="3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6093907" y="1490592"/>
            <a:ext cx="2592288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 </a:t>
            </a:r>
            <a:r>
              <a:rPr lang="zh-TW" altLang="en-US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溶液</a:t>
            </a:r>
            <a:r>
              <a:rPr lang="zh-TW" altLang="en-US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太酸</a:t>
            </a:r>
            <a:r>
              <a:rPr lang="zh-TW" altLang="en-US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，一些 </a:t>
            </a:r>
            <a:r>
              <a:rPr lang="en-US" altLang="zh-TW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SnS</a:t>
            </a:r>
            <a:r>
              <a:rPr lang="en-US" altLang="zh-TW" sz="1300" b="1" baseline="-25000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2</a:t>
            </a:r>
            <a:r>
              <a:rPr lang="zh-TW" altLang="en-US" sz="1300" b="1" baseline="-25000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會損失。</a:t>
            </a:r>
            <a:endParaRPr lang="en-US" altLang="zh-TW" sz="1300" b="1" dirty="0" smtClean="0">
              <a:solidFill>
                <a:srgbClr val="008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093907" y="1484784"/>
            <a:ext cx="2592288" cy="326939"/>
          </a:xfrm>
          <a:prstGeom prst="rect">
            <a:avLst/>
          </a:prstGeom>
          <a:noFill/>
          <a:ln w="15875">
            <a:solidFill>
              <a:srgbClr val="008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00" b="1">
              <a:solidFill>
                <a:srgbClr val="008000"/>
              </a:solidFill>
            </a:endParaRPr>
          </a:p>
        </p:txBody>
      </p:sp>
      <p:grpSp>
        <p:nvGrpSpPr>
          <p:cNvPr id="15" name="群組 14"/>
          <p:cNvGrpSpPr/>
          <p:nvPr/>
        </p:nvGrpSpPr>
        <p:grpSpPr>
          <a:xfrm>
            <a:off x="6390470" y="3068960"/>
            <a:ext cx="2646025" cy="507831"/>
            <a:chOff x="7092280" y="407701"/>
            <a:chExt cx="3149485" cy="4234508"/>
          </a:xfrm>
        </p:grpSpPr>
        <p:sp>
          <p:nvSpPr>
            <p:cNvPr id="22" name="文字方塊 21"/>
            <p:cNvSpPr txBox="1"/>
            <p:nvPr/>
          </p:nvSpPr>
          <p:spPr>
            <a:xfrm>
              <a:off x="7092280" y="407701"/>
              <a:ext cx="3149485" cy="42345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2.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勿加熱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過久，</a:t>
              </a:r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As</a:t>
              </a:r>
              <a:r>
                <a:rPr lang="en-US" altLang="zh-TW" sz="1300" b="1" baseline="-25000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2</a:t>
              </a:r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S</a:t>
              </a:r>
              <a:r>
                <a:rPr lang="en-US" altLang="zh-TW" sz="1300" b="1" baseline="-25000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3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會再溶解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。</a:t>
              </a:r>
              <a:endParaRPr lang="en-US" altLang="zh-TW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  <a:p>
              <a:endParaRPr lang="en-US" altLang="zh-TW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  <a:sym typeface="Wingdings" pitchFamily="2" charset="2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7092280" y="407701"/>
              <a:ext cx="3097117" cy="3002165"/>
            </a:xfrm>
            <a:prstGeom prst="rect">
              <a:avLst/>
            </a:prstGeom>
            <a:noFill/>
            <a:ln w="15875">
              <a:solidFill>
                <a:srgbClr val="008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00" b="1">
                <a:solidFill>
                  <a:srgbClr val="008000"/>
                </a:solidFill>
              </a:endParaRPr>
            </a:p>
          </p:txBody>
        </p:sp>
      </p:grpSp>
      <p:grpSp>
        <p:nvGrpSpPr>
          <p:cNvPr id="24" name="群組 23"/>
          <p:cNvGrpSpPr/>
          <p:nvPr/>
        </p:nvGrpSpPr>
        <p:grpSpPr>
          <a:xfrm>
            <a:off x="6372200" y="3575116"/>
            <a:ext cx="2620298" cy="577740"/>
            <a:chOff x="9129730" y="-4448119"/>
            <a:chExt cx="3421567" cy="1891165"/>
          </a:xfrm>
        </p:grpSpPr>
        <p:sp>
          <p:nvSpPr>
            <p:cNvPr id="25" name="文字方塊 24"/>
            <p:cNvSpPr txBox="1"/>
            <p:nvPr/>
          </p:nvSpPr>
          <p:spPr>
            <a:xfrm>
              <a:off x="9129730" y="-4377988"/>
              <a:ext cx="3331288" cy="165985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73050" algn="l"/>
                </a:tabLst>
              </a:pPr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3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. 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滴管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或坩鍋有水分，會使 </a:t>
              </a:r>
              <a:r>
                <a:rPr lang="en-US" altLang="zh-TW" sz="1300" b="1" dirty="0" err="1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HCl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endPara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>
                <a:tabLst>
                  <a:tab pos="273050" algn="l"/>
                </a:tabLst>
              </a:pPr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  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被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稀釋而使 </a:t>
              </a:r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Sb</a:t>
              </a:r>
              <a:r>
                <a:rPr lang="en-US" altLang="zh-TW" sz="1300" b="1" baseline="-25000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2</a:t>
              </a:r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S</a:t>
              </a:r>
              <a:r>
                <a:rPr lang="en-US" altLang="zh-TW" sz="1300" b="1" baseline="-25000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3</a:t>
              </a:r>
              <a:r>
                <a:rPr lang="zh-TW" altLang="en-US" sz="1300" b="1" baseline="-25000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再沉澱。</a:t>
              </a:r>
              <a:endParaRPr lang="en-US" altLang="zh-TW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>
                <a:tabLst>
                  <a:tab pos="273050" algn="l"/>
                </a:tabLst>
              </a:pPr>
              <a:endParaRPr lang="zh-TW" altLang="en-US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9148001" y="-4448119"/>
              <a:ext cx="3403296" cy="1891165"/>
            </a:xfrm>
            <a:prstGeom prst="rect">
              <a:avLst/>
            </a:prstGeom>
            <a:noFill/>
            <a:ln w="15875">
              <a:solidFill>
                <a:srgbClr val="008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00" b="1">
                <a:solidFill>
                  <a:srgbClr val="008000"/>
                </a:solidFill>
              </a:endParaRPr>
            </a:p>
          </p:txBody>
        </p:sp>
      </p:grpSp>
      <p:sp>
        <p:nvSpPr>
          <p:cNvPr id="27" name="文字方塊 26"/>
          <p:cNvSpPr txBox="1"/>
          <p:nvPr/>
        </p:nvSpPr>
        <p:spPr>
          <a:xfrm>
            <a:off x="13479" y="-51761"/>
            <a:ext cx="2822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  <a:latin typeface="Cooper Black" pitchFamily="18" charset="0"/>
              </a:rPr>
              <a:t>Outline 4</a:t>
            </a:r>
            <a:r>
              <a:rPr lang="zh-TW" altLang="en-US" sz="2000" dirty="0" smtClean="0">
                <a:solidFill>
                  <a:schemeClr val="bg1"/>
                </a:solidFill>
                <a:latin typeface="Cooper Black" pitchFamily="18" charset="0"/>
              </a:rPr>
              <a:t>：</a:t>
            </a:r>
            <a:r>
              <a:rPr lang="en-US" altLang="zh-TW" sz="2000" dirty="0" smtClean="0">
                <a:solidFill>
                  <a:schemeClr val="bg1"/>
                </a:solidFill>
                <a:latin typeface="Cooper Black" pitchFamily="18" charset="0"/>
              </a:rPr>
              <a:t>As group</a:t>
            </a:r>
            <a:endParaRPr lang="zh-TW" altLang="en-US" sz="2000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99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311309"/>
              </p:ext>
            </p:extLst>
          </p:nvPr>
        </p:nvGraphicFramePr>
        <p:xfrm>
          <a:off x="943848" y="1650360"/>
          <a:ext cx="4068452" cy="1783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452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PPT 4-2 </a:t>
                      </a:r>
                      <a:r>
                        <a:rPr lang="zh-TW" altLang="en-US" sz="14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As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S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3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、</a:t>
                      </a:r>
                      <a:r>
                        <a:rPr lang="en-US" altLang="zh-TW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HgS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、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S</a:t>
                      </a:r>
                      <a:r>
                        <a:rPr lang="en-US" altLang="zh-TW" sz="14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0</a:t>
                      </a:r>
                      <a:endParaRPr lang="zh-TW" altLang="en-US" sz="1400" b="1" baseline="30000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73050" marR="0" indent="-2730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加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2d 15M NH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1d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% H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O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2</a:t>
                      </a:r>
                    </a:p>
                    <a:p>
                      <a:pPr marL="273050" marR="0" indent="-2730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Warm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，離心去殘渣 </a:t>
                      </a:r>
                      <a:r>
                        <a:rPr lang="en-US" altLang="zh-TW" sz="1400" b="1" baseline="3000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273050" marR="0" indent="-2730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加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2~4d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鎂和劑，刮內壁、攪拌後靜置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 min</a:t>
                      </a:r>
                      <a:r>
                        <a:rPr lang="en-US" altLang="zh-TW" sz="1400" b="1" baseline="3000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2</a:t>
                      </a:r>
                    </a:p>
                    <a:p>
                      <a:pPr marL="273050" marR="0" indent="-2730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離心除去溶液，以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H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 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洗沉澱 </a:t>
                      </a:r>
                      <a:r>
                        <a:rPr lang="en-US" altLang="zh-TW" sz="1400" b="1" baseline="3000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26688"/>
              </p:ext>
            </p:extLst>
          </p:nvPr>
        </p:nvGraphicFramePr>
        <p:xfrm>
          <a:off x="979852" y="3979839"/>
          <a:ext cx="4068452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45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PPT 4-3    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MgNH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4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AsO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4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･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6H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2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O(</a:t>
                      </a: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白色結晶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)</a:t>
                      </a:r>
                      <a:endParaRPr lang="zh-TW" altLang="en-US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73050" marR="0" indent="-2730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加 </a:t>
                      </a:r>
                      <a:r>
                        <a:rPr lang="en-US" altLang="zh-TW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1d</a:t>
                      </a:r>
                      <a:r>
                        <a:rPr lang="en-US" altLang="zh-TW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6M HC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H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altLang="zh-TW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 </a:t>
                      </a:r>
                      <a:r>
                        <a:rPr lang="zh-TW" altLang="en-US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 </a:t>
                      </a:r>
                      <a:r>
                        <a:rPr lang="en-US" altLang="zh-TW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2~4d AgNO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lang="zh-TW" altLang="en-US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溶液</a:t>
                      </a:r>
                      <a:endParaRPr lang="en-US" altLang="zh-TW" sz="1400" b="1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73050" marR="0" indent="-2730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zh-TW" altLang="en-US" sz="14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紅棕色沉澱 </a:t>
                      </a:r>
                      <a:r>
                        <a:rPr lang="en-US" altLang="zh-TW" sz="14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Ag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3</a:t>
                      </a:r>
                      <a:r>
                        <a:rPr lang="en-US" altLang="zh-TW" sz="14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AsO</a:t>
                      </a:r>
                      <a:r>
                        <a:rPr lang="en-US" altLang="zh-TW" sz="1400" b="1" baseline="-25000" dirty="0" smtClean="0">
                          <a:solidFill>
                            <a:srgbClr val="00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4</a:t>
                      </a:r>
                      <a:r>
                        <a:rPr lang="en-US" altLang="zh-TW" sz="1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 </a:t>
                      </a:r>
                      <a:r>
                        <a:rPr lang="zh-TW" altLang="en-US" sz="1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→ </a:t>
                      </a:r>
                      <a:r>
                        <a:rPr lang="en-US" altLang="zh-TW" sz="1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As </a:t>
                      </a:r>
                      <a:r>
                        <a:rPr lang="zh-TW" altLang="en-US" sz="1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存在</a:t>
                      </a:r>
                      <a:endParaRPr lang="en-US" altLang="zh-TW" sz="1400" b="1" baseline="0" dirty="0" smtClean="0">
                        <a:solidFill>
                          <a:srgbClr val="FF0000"/>
                        </a:solidFill>
                        <a:latin typeface="Times New Roman"/>
                        <a:ea typeface="標楷體" pitchFamily="65" charset="-120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直線接點 9"/>
          <p:cNvCxnSpPr/>
          <p:nvPr/>
        </p:nvCxnSpPr>
        <p:spPr>
          <a:xfrm>
            <a:off x="2852060" y="3393056"/>
            <a:ext cx="0" cy="57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/>
        </p:nvSpPr>
        <p:spPr>
          <a:xfrm>
            <a:off x="5480352" y="1994648"/>
            <a:ext cx="3250099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AutoNum type="arabicPeriod"/>
            </a:pPr>
            <a:r>
              <a:rPr lang="zh-TW" altLang="en-US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黑色</a:t>
            </a:r>
            <a:r>
              <a:rPr lang="zh-TW" altLang="en-US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殘渣可能</a:t>
            </a:r>
            <a:r>
              <a:rPr lang="zh-TW" altLang="en-US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是 </a:t>
            </a:r>
            <a:r>
              <a:rPr lang="en-US" altLang="zh-TW" sz="1300" b="1" dirty="0" err="1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HgS</a:t>
            </a:r>
            <a:r>
              <a:rPr lang="zh-TW" altLang="en-US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。</a:t>
            </a:r>
            <a:r>
              <a: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NH</a:t>
            </a:r>
            <a:r>
              <a:rPr lang="en-US" altLang="zh-TW" sz="1300" b="1" baseline="-25000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3</a:t>
            </a:r>
            <a:r>
              <a:rPr lang="zh-TW" altLang="en-US" sz="1300" b="1" baseline="-25000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能</a:t>
            </a:r>
            <a:r>
              <a:rPr lang="zh-TW" altLang="en-US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迅速</a:t>
            </a:r>
            <a:r>
              <a:rPr lang="zh-TW" altLang="en-US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溶解</a:t>
            </a:r>
            <a:r>
              <a:rPr lang="zh-TW" altLang="en-US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As</a:t>
            </a:r>
            <a:r>
              <a:rPr lang="en-US" altLang="zh-TW" sz="1300" b="1" baseline="-25000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2</a:t>
            </a:r>
            <a:r>
              <a: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S</a:t>
            </a:r>
            <a:r>
              <a:rPr lang="en-US" altLang="zh-TW" sz="1300" b="1" baseline="-25000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3</a:t>
            </a:r>
            <a:r>
              <a:rPr lang="zh-TW" altLang="en-US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，</a:t>
            </a:r>
            <a:r>
              <a:rPr lang="zh-TW" altLang="en-US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但 </a:t>
            </a:r>
            <a:r>
              <a:rPr lang="en-US" altLang="zh-TW" sz="1300" b="1" dirty="0" err="1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HgS</a:t>
            </a:r>
            <a:r>
              <a:rPr lang="zh-TW" altLang="en-US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 不行</a:t>
            </a:r>
            <a:r>
              <a:rPr lang="zh-TW" altLang="en-US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。</a:t>
            </a:r>
            <a:r>
              <a: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H</a:t>
            </a:r>
            <a:r>
              <a:rPr lang="en-US" altLang="zh-TW" sz="1300" b="1" baseline="-25000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2</a:t>
            </a:r>
            <a:r>
              <a: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O</a:t>
            </a:r>
            <a:r>
              <a:rPr lang="en-US" altLang="zh-TW" sz="1300" b="1" baseline="-25000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2</a:t>
            </a:r>
            <a:r>
              <a:rPr lang="zh-TW" altLang="en-US" sz="1300" b="1" baseline="-25000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可</a:t>
            </a:r>
            <a:r>
              <a:rPr lang="zh-TW" altLang="en-US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氧化</a:t>
            </a:r>
            <a:r>
              <a:rPr lang="en-US" altLang="zh-TW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As(III</a:t>
            </a:r>
            <a:r>
              <a: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 成 </a:t>
            </a:r>
            <a:r>
              <a: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As(V</a:t>
            </a:r>
            <a:r>
              <a:rPr lang="en-US" altLang="zh-TW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。</a:t>
            </a:r>
            <a:endParaRPr lang="en-US" altLang="zh-TW" sz="1300" b="1" dirty="0">
              <a:solidFill>
                <a:srgbClr val="008000"/>
              </a:solidFill>
              <a:latin typeface="Times New Roman" pitchFamily="18" charset="0"/>
              <a:ea typeface="標楷體" pitchFamily="65" charset="-120"/>
            </a:endParaRPr>
          </a:p>
          <a:p>
            <a:endParaRPr lang="en-US" altLang="zh-TW" sz="1300" b="1" dirty="0" smtClean="0">
              <a:solidFill>
                <a:srgbClr val="008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480352" y="1988840"/>
            <a:ext cx="3384376" cy="792088"/>
          </a:xfrm>
          <a:prstGeom prst="rect">
            <a:avLst/>
          </a:prstGeom>
          <a:noFill/>
          <a:ln w="15875">
            <a:solidFill>
              <a:srgbClr val="008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00" b="1">
              <a:solidFill>
                <a:srgbClr val="008000"/>
              </a:solidFill>
            </a:endParaRPr>
          </a:p>
        </p:txBody>
      </p:sp>
      <p:grpSp>
        <p:nvGrpSpPr>
          <p:cNvPr id="12" name="群組 11"/>
          <p:cNvGrpSpPr/>
          <p:nvPr/>
        </p:nvGrpSpPr>
        <p:grpSpPr>
          <a:xfrm>
            <a:off x="5480352" y="3429000"/>
            <a:ext cx="3528391" cy="692497"/>
            <a:chOff x="6042026" y="407701"/>
            <a:chExt cx="4199739" cy="5774331"/>
          </a:xfrm>
        </p:grpSpPr>
        <p:sp>
          <p:nvSpPr>
            <p:cNvPr id="14" name="文字方塊 13"/>
            <p:cNvSpPr txBox="1"/>
            <p:nvPr/>
          </p:nvSpPr>
          <p:spPr>
            <a:xfrm>
              <a:off x="6042026" y="407701"/>
              <a:ext cx="4199739" cy="5774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2. 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沉澱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有時會過飽和，需要足夠時間讓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它 </a:t>
              </a:r>
              <a:endPara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  <a:p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  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沉澱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。</a:t>
              </a:r>
              <a:endParaRPr lang="en-US" altLang="zh-TW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  <a:p>
              <a:endParaRPr lang="en-US" altLang="zh-TW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  <a:sym typeface="Wingdings" pitchFamily="2" charset="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042026" y="407701"/>
              <a:ext cx="4028322" cy="4503214"/>
            </a:xfrm>
            <a:prstGeom prst="rect">
              <a:avLst/>
            </a:prstGeom>
            <a:noFill/>
            <a:ln w="15875">
              <a:solidFill>
                <a:srgbClr val="008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00" b="1">
                <a:solidFill>
                  <a:srgbClr val="008000"/>
                </a:solidFill>
              </a:endParaRPr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5480352" y="4437112"/>
            <a:ext cx="3384376" cy="715195"/>
            <a:chOff x="9129730" y="-4448119"/>
            <a:chExt cx="3421567" cy="2209806"/>
          </a:xfrm>
        </p:grpSpPr>
        <p:sp>
          <p:nvSpPr>
            <p:cNvPr id="17" name="文字方塊 16"/>
            <p:cNvSpPr txBox="1"/>
            <p:nvPr/>
          </p:nvSpPr>
          <p:spPr>
            <a:xfrm>
              <a:off x="9129730" y="-4377987"/>
              <a:ext cx="3331288" cy="21396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73050" algn="l"/>
                </a:tabLst>
              </a:pPr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3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. 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清洗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去除過多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的氯，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防止氯化銀沉澱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。</a:t>
              </a:r>
              <a:endParaRPr lang="en-US" altLang="zh-TW" sz="1300" b="1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>
                <a:tabLst>
                  <a:tab pos="273050" algn="l"/>
                </a:tabLst>
              </a:pPr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  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若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有白色沉澱生成則加入更多</a:t>
              </a:r>
              <a:r>
                <a:rPr lang="zh-TW" altLang="en-US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的</a:t>
              </a:r>
              <a:r>
                <a:rPr lang="en-US" altLang="zh-TW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en-US" altLang="zh-TW" sz="1300" b="1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AgNO</a:t>
              </a:r>
              <a:r>
                <a:rPr lang="en-US" altLang="zh-TW" sz="1300" b="1" baseline="-25000" dirty="0" smtClean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3</a:t>
              </a:r>
              <a:r>
                <a:rPr lang="zh-TW" altLang="en-US" sz="1300" b="1" dirty="0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。</a:t>
              </a:r>
              <a:endParaRPr lang="en-US" altLang="zh-TW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>
                <a:tabLst>
                  <a:tab pos="273050" algn="l"/>
                </a:tabLst>
              </a:pPr>
              <a:endParaRPr lang="zh-TW" altLang="en-US" sz="1300" b="1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9148001" y="-4448119"/>
              <a:ext cx="3403296" cy="1891165"/>
            </a:xfrm>
            <a:prstGeom prst="rect">
              <a:avLst/>
            </a:prstGeom>
            <a:noFill/>
            <a:ln w="15875">
              <a:solidFill>
                <a:srgbClr val="008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00" b="1">
                <a:solidFill>
                  <a:srgbClr val="008000"/>
                </a:solidFill>
              </a:endParaRPr>
            </a:p>
          </p:txBody>
        </p:sp>
      </p:grpSp>
      <p:sp>
        <p:nvSpPr>
          <p:cNvPr id="19" name="文字方塊 18"/>
          <p:cNvSpPr txBox="1"/>
          <p:nvPr/>
        </p:nvSpPr>
        <p:spPr>
          <a:xfrm>
            <a:off x="13479" y="-51761"/>
            <a:ext cx="2822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  <a:latin typeface="Cooper Black" pitchFamily="18" charset="0"/>
              </a:rPr>
              <a:t>Outline 4</a:t>
            </a:r>
            <a:r>
              <a:rPr lang="zh-TW" altLang="en-US" sz="2000" dirty="0" smtClean="0">
                <a:solidFill>
                  <a:schemeClr val="bg1"/>
                </a:solidFill>
                <a:latin typeface="Cooper Black" pitchFamily="18" charset="0"/>
              </a:rPr>
              <a:t>：</a:t>
            </a:r>
            <a:r>
              <a:rPr lang="en-US" altLang="zh-TW" sz="2000" dirty="0" smtClean="0">
                <a:solidFill>
                  <a:schemeClr val="bg1"/>
                </a:solidFill>
                <a:latin typeface="Cooper Black" pitchFamily="18" charset="0"/>
              </a:rPr>
              <a:t>As group</a:t>
            </a:r>
            <a:endParaRPr lang="zh-TW" altLang="en-US" sz="2000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94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清晰度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1095</TotalTime>
  <Words>1453</Words>
  <Application>Microsoft Office PowerPoint</Application>
  <PresentationFormat>如螢幕大小 (4:3)</PresentationFormat>
  <Paragraphs>147</Paragraphs>
  <Slides>10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2" baseType="lpstr">
      <vt:lpstr>清晰度</vt:lpstr>
      <vt:lpstr>CS ChemDraw Drawing</vt:lpstr>
      <vt:lpstr>PowerPoint 簡報</vt:lpstr>
      <vt:lpstr>原理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Sony</dc:creator>
  <cp:lastModifiedBy>Sony</cp:lastModifiedBy>
  <cp:revision>61</cp:revision>
  <dcterms:created xsi:type="dcterms:W3CDTF">2014-09-01T02:14:18Z</dcterms:created>
  <dcterms:modified xsi:type="dcterms:W3CDTF">2014-09-06T03:34:11Z</dcterms:modified>
</cp:coreProperties>
</file>