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4" r:id="rId4"/>
    <p:sldId id="271" r:id="rId5"/>
    <p:sldId id="266" r:id="rId6"/>
    <p:sldId id="278" r:id="rId7"/>
    <p:sldId id="277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5505CB"/>
    <a:srgbClr val="FF9900"/>
    <a:srgbClr val="7C1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 autoAdjust="0"/>
    <p:restoredTop sz="94660"/>
  </p:normalViewPr>
  <p:slideViewPr>
    <p:cSldViewPr snapToGrid="0">
      <p:cViewPr varScale="1">
        <p:scale>
          <a:sx n="89" d="100"/>
          <a:sy n="89" d="100"/>
        </p:scale>
        <p:origin x="45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43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99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18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03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43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863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89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8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50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21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920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5CD7-9E9F-4A69-809D-88031880ECC2}" type="datetimeFigureOut">
              <a:rPr lang="zh-TW" altLang="en-US" smtClean="0"/>
              <a:pPr/>
              <a:t>2015/2/24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8022C-F050-49B4-B5CD-E1263385A4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29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05840" y="1627649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實驗</a:t>
            </a:r>
            <a:r>
              <a:rPr lang="en-US" altLang="zh-TW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42</a:t>
            </a:r>
            <a:r>
              <a:rPr lang="zh-TW" altLang="en-US" sz="4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–</a:t>
            </a: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       </a:t>
            </a:r>
            <a:r>
              <a:rPr lang="zh-TW" altLang="en-US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Analysis </a:t>
            </a:r>
            <a:r>
              <a:rPr lang="en-US" altLang="zh-TW" sz="36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of Aspirin </a:t>
            </a:r>
            <a:endParaRPr lang="zh-TW" altLang="en-US" sz="36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657944" y="47098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l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實驗目的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657944" y="193330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l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實驗儀器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</a:p>
        </p:txBody>
      </p:sp>
      <p:sp>
        <p:nvSpPr>
          <p:cNvPr id="4" name="矩形 3"/>
          <p:cNvSpPr/>
          <p:nvPr/>
        </p:nvSpPr>
        <p:spPr>
          <a:xfrm>
            <a:off x="5231905" y="2005316"/>
            <a:ext cx="20858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250mL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錐形瓶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50mL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滴定管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600mL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燒杯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滴定管夾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鐵架和鐵環</a:t>
            </a:r>
            <a:endParaRPr lang="en-US" altLang="zh-TW" sz="20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(6</a:t>
            </a:r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加熱板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711624" y="4236029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itchFamily="2" charset="2"/>
              <a:buChar char="l"/>
            </a:pP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實驗藥品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7996" y="4303638"/>
            <a:ext cx="188545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(1) </a:t>
            </a:r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阿斯匹靈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(2)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0.1M 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altLang="zh-TW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(3)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0.1M </a:t>
            </a:r>
            <a:r>
              <a:rPr lang="en-US" altLang="zh-TW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endParaRPr lang="en-US" altLang="zh-TW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(4) </a:t>
            </a: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95% </a:t>
            </a:r>
            <a:r>
              <a:rPr lang="zh-T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乙醇</a:t>
            </a:r>
            <a:endParaRPr lang="en-US" altLang="zh-TW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20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(5) </a:t>
            </a:r>
            <a:r>
              <a:rPr lang="zh-TW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酚酞指示劑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71896" y="50176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利用酸鹼滴定測定阿斯匹靈的純度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004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50807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Verdana" panose="020B0604030504040204" pitchFamily="34" charset="0"/>
              </a:rPr>
              <a:t>實驗原理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Verdana" panose="020B0604030504040204" pitchFamily="34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981200" y="1412777"/>
            <a:ext cx="8229600" cy="47133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41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所製備的阿斯匹靈或許不是純的，最可能的雜質是酸，是醋酸或是水楊酸。甚至大部分商業的阿斯匹靈片也不是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100%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乙醯柳酸。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此外，濕氣會水解阿斯匹靈，長時間暴露於濕氣中會發覺阿斯匹靈有醋味。水解產物的氣味事實上是乙酸：</a:t>
            </a: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此實驗要測定製備的阿斯匹靈純度，尤其要測定分析物質中乙醯柳酸的百分率，滴定過程中，加入過量的滴定液然後再滴定另一試劑，此方法稱為反滴定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反應試劑的毫默耳數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總毫莫耳數 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反滴定的毫莫耳數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0" t="37157" r="5808" b="33794"/>
          <a:stretch/>
        </p:blipFill>
        <p:spPr>
          <a:xfrm>
            <a:off x="3550024" y="2873002"/>
            <a:ext cx="4558554" cy="12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89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828799" y="578223"/>
            <a:ext cx="9417423" cy="6104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在低溫時，乙醯柳酸可以用鹼來中和。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如果沒有存在酸雜質，可以藉由標定完的鹼溶液滴定測量阿斯匹靈的純度，若存在酸雜質，阿斯匹靈滴定不只中和乙醯柳酸還有酸雜質，因此，從滴定阿斯匹靈中酸存在的總毫莫耳數可以被計算。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酸的總毫莫耳數 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NaOH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毫升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․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NaOH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濃度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為了測量物質中乙醯柳酸存在的量，在高溫時物質和迅速加入的鹼反應。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此反應表現其稱為鹼提高水解或皂化。中和所有阿斯匹靈中酸性物質後，加入過量的鹼始反應發生，水解中未消耗的過量鹼會被</a:t>
            </a:r>
            <a:r>
              <a:rPr lang="en-US" altLang="zh-TW" sz="20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HCl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反滴定測量，這些數據可計算物質中乙醯柳酸的重。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39629" r="21337" b="36885"/>
          <a:stretch/>
        </p:blipFill>
        <p:spPr>
          <a:xfrm>
            <a:off x="3939987" y="4276583"/>
            <a:ext cx="4343400" cy="1174726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1" t="38702" r="10676" b="37812"/>
          <a:stretch/>
        </p:blipFill>
        <p:spPr>
          <a:xfrm>
            <a:off x="3939987" y="1002016"/>
            <a:ext cx="4343400" cy="10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實驗步驟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887175" y="1741943"/>
            <a:ext cx="69330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0.5g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阿斯匹靈至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250 mL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錐形瓶，加入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25mL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乙醇及兩滴酚酞，搖晃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均勻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0.1M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NaOH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滴定至粉紅色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將多餘的水楊酸中和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，並記錄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體積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再加入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20mL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(10ml)0.1M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NaOH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，使溶液過鹼再移至熱水浴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。</a:t>
            </a: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冷卻至室溫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若溶液非呈現粉紅色，再加入兩滴酚酞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，利用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0.1M </a:t>
            </a:r>
            <a:r>
              <a:rPr lang="en-US" altLang="zh-TW" sz="2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HCl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滴定至無色並紀錄加入的體積，共滴定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zh-TW" sz="1600" dirty="0">
              <a:solidFill>
                <a:srgbClr val="FF0000"/>
              </a:solidFill>
            </a:endParaRPr>
          </a:p>
        </p:txBody>
      </p:sp>
      <p:pic>
        <p:nvPicPr>
          <p:cNvPr id="5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0" t="14288" r="37586" b="14325"/>
          <a:stretch/>
        </p:blipFill>
        <p:spPr>
          <a:xfrm>
            <a:off x="9277419" y="1741943"/>
            <a:ext cx="2183958" cy="3349963"/>
          </a:xfrm>
        </p:spPr>
      </p:pic>
    </p:spTree>
    <p:extLst>
      <p:ext uri="{BB962C8B-B14F-4D97-AF65-F5344CB8AC3E}">
        <p14:creationId xmlns:p14="http://schemas.microsoft.com/office/powerpoint/2010/main" val="32048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0" y="796111"/>
            <a:ext cx="1212210" cy="178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59552" y="2581583"/>
            <a:ext cx="1858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0.5g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阿斯匹靈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250 mL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錐形瓶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步驟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圖片版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5" y="689749"/>
            <a:ext cx="2042556" cy="215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單箭頭接點 9"/>
          <p:cNvCxnSpPr/>
          <p:nvPr/>
        </p:nvCxnSpPr>
        <p:spPr>
          <a:xfrm flipV="1">
            <a:off x="1763374" y="2043154"/>
            <a:ext cx="576065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458192" y="2864318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25mL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95%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乙醇</a:t>
            </a:r>
            <a:endParaRPr lang="zh-TW" altLang="en-US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737301" y="1924401"/>
            <a:ext cx="5430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05" y="612203"/>
            <a:ext cx="2239847" cy="211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5692594" y="2757057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加入</a:t>
            </a:r>
            <a:r>
              <a:rPr lang="en-US" altLang="zh-TW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</a:t>
            </a:r>
            <a:r>
              <a:rPr lang="en-US" altLang="zh-TW" b="1" dirty="0" smtClean="0">
                <a:latin typeface="Times New Roman" pitchFamily="18" charset="0"/>
                <a:ea typeface="新細明體"/>
                <a:cs typeface="Times New Roman" pitchFamily="18" charset="0"/>
              </a:rPr>
              <a:t>~3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滴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酚酞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061492" y="5291335"/>
            <a:ext cx="4032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0.1M</a:t>
            </a:r>
            <a:r>
              <a:rPr lang="zh-TW" altLang="en-US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NaOH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滴定至</a:t>
            </a:r>
            <a:r>
              <a:rPr lang="zh-TW" altLang="en-US" b="1" dirty="0" smtClean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粉紅色</a:t>
            </a:r>
            <a:endParaRPr lang="en-US" altLang="zh-TW" b="1" dirty="0" smtClean="0">
              <a:solidFill>
                <a:srgbClr val="FF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將多餘的水楊酸中和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記錄體積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184" y="311347"/>
            <a:ext cx="1645096" cy="489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741" y="288033"/>
            <a:ext cx="14478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5601447" y="5935145"/>
            <a:ext cx="157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移至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熱水浴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15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88" y="3558082"/>
            <a:ext cx="2244835" cy="304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矩形 17"/>
          <p:cNvSpPr/>
          <p:nvPr/>
        </p:nvSpPr>
        <p:spPr>
          <a:xfrm>
            <a:off x="6109832" y="3911033"/>
            <a:ext cx="222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再加入</a:t>
            </a:r>
            <a:r>
              <a:rPr lang="en-US" altLang="zh-TW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20mL</a:t>
            </a:r>
            <a:r>
              <a:rPr lang="zh-TW" altLang="en-US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0.1M</a:t>
            </a:r>
            <a:r>
              <a:rPr lang="zh-TW" altLang="en-US" b="1" dirty="0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lang="en-US" altLang="zh-TW" b="1" dirty="0" err="1" smtClean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NaOH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溶液過鹼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直線單箭頭接點 28"/>
          <p:cNvCxnSpPr/>
          <p:nvPr/>
        </p:nvCxnSpPr>
        <p:spPr>
          <a:xfrm flipH="1">
            <a:off x="5902036" y="4577831"/>
            <a:ext cx="25482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7843628" y="1911145"/>
            <a:ext cx="5430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9434413" y="104739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NaOH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39350" y="457783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阿斯匹靈</a:t>
            </a:r>
            <a:endParaRPr lang="en-US" altLang="zh-TW" b="1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928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49993" y="2066299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冷卻至室溫</a:t>
            </a:r>
            <a:endParaRPr lang="zh-TW" altLang="en-US" dirty="0"/>
          </a:p>
        </p:txBody>
      </p:sp>
      <p:pic>
        <p:nvPicPr>
          <p:cNvPr id="10" name="Picture 6" descr="https://fbcdn-sphotos-h-a.akamaihd.net/hphotos-ak-xpf1/v/t34.0-12/10979265_535774673192097_1211340660_n.jpg?oh=5c392516003edcced7895f35aed00c69&amp;oe=54DC7426&amp;__gda__=1423741878_3fdd13c954496783f5a6faa15ec200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" y="104210"/>
            <a:ext cx="3445947" cy="193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91484" y="2435631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若溶液非呈現粉紅色，再加入兩滴酚酞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19982" y="6012066"/>
            <a:ext cx="6070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利用</a:t>
            </a:r>
            <a:r>
              <a:rPr lang="en-US" altLang="zh-TW" b="1" dirty="0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0.1M </a:t>
            </a:r>
            <a:r>
              <a:rPr lang="en-US" altLang="zh-TW" b="1" dirty="0" err="1"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HCl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滴定至無色並紀錄加入的體積，共滴定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16" y="253615"/>
            <a:ext cx="1829697" cy="544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99" y="273851"/>
            <a:ext cx="1641831" cy="554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6747995" y="1222486"/>
            <a:ext cx="648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err="1" smtClean="0">
                <a:solidFill>
                  <a:srgbClr val="FF0000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HCl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68901" y="5047583"/>
            <a:ext cx="1256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阿斯匹靈</a:t>
            </a:r>
            <a:endParaRPr lang="en-US" altLang="zh-TW" b="1" dirty="0" smtClean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鹼性</a:t>
            </a:r>
            <a:r>
              <a:rPr lang="en-US" altLang="zh-TW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3945241" y="1245454"/>
            <a:ext cx="156162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9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587</Words>
  <Application>Microsoft Office PowerPoint</Application>
  <PresentationFormat>寬螢幕</PresentationFormat>
  <Paragraphs>64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新細明體</vt:lpstr>
      <vt:lpstr>標楷體</vt:lpstr>
      <vt:lpstr>Arial</vt:lpstr>
      <vt:lpstr>Calibri</vt:lpstr>
      <vt:lpstr>Calibri Light</vt:lpstr>
      <vt:lpstr>Times New Roman</vt:lpstr>
      <vt:lpstr>Verdana</vt:lpstr>
      <vt:lpstr>Wingdings</vt:lpstr>
      <vt:lpstr>Office 佈景主題</vt:lpstr>
      <vt:lpstr>PowerPoint 簡報</vt:lpstr>
      <vt:lpstr>PowerPoint 簡報</vt:lpstr>
      <vt:lpstr>實驗原理</vt:lpstr>
      <vt:lpstr>PowerPoint 簡報</vt:lpstr>
      <vt:lpstr>實驗步驟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wei</dc:creator>
  <cp:lastModifiedBy>USER</cp:lastModifiedBy>
  <cp:revision>34</cp:revision>
  <dcterms:created xsi:type="dcterms:W3CDTF">2015-02-07T07:33:44Z</dcterms:created>
  <dcterms:modified xsi:type="dcterms:W3CDTF">2015-02-24T06:13:34Z</dcterms:modified>
</cp:coreProperties>
</file>