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6" r:id="rId8"/>
    <p:sldId id="260" r:id="rId9"/>
    <p:sldId id="265" r:id="rId10"/>
    <p:sldId id="261" r:id="rId11"/>
    <p:sldId id="262" r:id="rId1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7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6B54EAC-9197-47DA-9BCF-89AA0731C714}" type="datetimeFigureOut">
              <a:rPr lang="zh-TW" altLang="en-US" smtClean="0"/>
              <a:t>2014/9/9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198853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6B54EAC-9197-47DA-9BCF-89AA0731C714}" type="datetimeFigureOut">
              <a:rPr lang="zh-TW" altLang="en-US" smtClean="0"/>
              <a:t>2014/9/9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11202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6B54EAC-9197-47DA-9BCF-89AA0731C714}" type="datetimeFigureOut">
              <a:rPr lang="zh-TW" altLang="en-US" smtClean="0"/>
              <a:t>2014/9/9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384243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6B54EAC-9197-47DA-9BCF-89AA0731C714}" type="datetimeFigureOut">
              <a:rPr lang="zh-TW" altLang="en-US" smtClean="0"/>
              <a:t>2014/9/9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273909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6B54EAC-9197-47DA-9BCF-89AA0731C714}" type="datetimeFigureOut">
              <a:rPr lang="zh-TW" altLang="en-US" smtClean="0"/>
              <a:t>2014/9/9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296051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6B54EAC-9197-47DA-9BCF-89AA0731C714}" type="datetimeFigureOut">
              <a:rPr lang="zh-TW" altLang="en-US" smtClean="0"/>
              <a:t>2014/9/9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34013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6B54EAC-9197-47DA-9BCF-89AA0731C714}" type="datetimeFigureOut">
              <a:rPr lang="zh-TW" altLang="en-US" smtClean="0"/>
              <a:t>2014/9/9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272729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6B54EAC-9197-47DA-9BCF-89AA0731C714}" type="datetimeFigureOut">
              <a:rPr lang="zh-TW" altLang="en-US" smtClean="0"/>
              <a:t>2014/9/9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156311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6B54EAC-9197-47DA-9BCF-89AA0731C714}" type="datetimeFigureOut">
              <a:rPr lang="zh-TW" altLang="en-US" smtClean="0"/>
              <a:t>2014/9/9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89946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6B54EAC-9197-47DA-9BCF-89AA0731C714}" type="datetimeFigureOut">
              <a:rPr lang="zh-TW" altLang="en-US" smtClean="0"/>
              <a:t>2014/9/9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166781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6B54EAC-9197-47DA-9BCF-89AA0731C714}" type="datetimeFigureOut">
              <a:rPr lang="zh-TW" altLang="en-US" smtClean="0"/>
              <a:t>2014/9/9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392426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54EAC-9197-47DA-9BCF-89AA0731C714}" type="datetimeFigureOut">
              <a:rPr lang="zh-TW" altLang="en-US" smtClean="0"/>
              <a:t>2014/9/9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A1043-D1DA-4915-BEF6-F718D68E4B2B}" type="slidenum">
              <a:rPr lang="zh-TW" altLang="en-US" smtClean="0"/>
              <a:t>‹#›</a:t>
            </a:fld>
            <a:endParaRPr lang="zh-TW" altLang="en-US"/>
          </a:p>
        </p:txBody>
      </p:sp>
    </p:spTree>
    <p:extLst>
      <p:ext uri="{BB962C8B-B14F-4D97-AF65-F5344CB8AC3E}">
        <p14:creationId xmlns:p14="http://schemas.microsoft.com/office/powerpoint/2010/main" val="1504569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2564904"/>
            <a:ext cx="7772400" cy="1470025"/>
          </a:xfrm>
        </p:spPr>
        <p:txBody>
          <a:bodyPr/>
          <a:lstStyle/>
          <a:p>
            <a:r>
              <a:rPr lang="en-US" altLang="zh-TW" b="1" dirty="0" smtClean="0">
                <a:latin typeface="Andalus" pitchFamily="2" charset="-78"/>
                <a:cs typeface="Andalus" pitchFamily="2" charset="-78"/>
              </a:rPr>
              <a:t>Exp2</a:t>
            </a:r>
            <a:r>
              <a:rPr lang="zh-TW" altLang="en-US" b="1" dirty="0" smtClean="0">
                <a:latin typeface="新細明體"/>
                <a:ea typeface="新細明體"/>
                <a:cs typeface="Andalus" pitchFamily="2" charset="-78"/>
              </a:rPr>
              <a:t>：</a:t>
            </a:r>
            <a:r>
              <a:rPr lang="en-US" altLang="zh-TW" b="1" dirty="0" smtClean="0">
                <a:latin typeface="Andalus" pitchFamily="2" charset="-78"/>
                <a:cs typeface="Andalus" pitchFamily="2" charset="-78"/>
              </a:rPr>
              <a:t>Chemical Formulas </a:t>
            </a:r>
            <a:r>
              <a:rPr lang="zh-TW" altLang="en-US" b="1" dirty="0" smtClean="0">
                <a:latin typeface="Andalus" pitchFamily="2" charset="-78"/>
                <a:cs typeface="Andalus" pitchFamily="2" charset="-78"/>
              </a:rPr>
              <a:t/>
            </a:r>
            <a:br>
              <a:rPr lang="zh-TW" altLang="en-US" b="1" dirty="0" smtClean="0">
                <a:latin typeface="Andalus" pitchFamily="2" charset="-78"/>
                <a:cs typeface="Andalus" pitchFamily="2" charset="-78"/>
              </a:rPr>
            </a:br>
            <a:endParaRPr lang="zh-TW" altLang="en-US" dirty="0"/>
          </a:p>
        </p:txBody>
      </p:sp>
    </p:spTree>
    <p:extLst>
      <p:ext uri="{BB962C8B-B14F-4D97-AF65-F5344CB8AC3E}">
        <p14:creationId xmlns:p14="http://schemas.microsoft.com/office/powerpoint/2010/main" val="1731963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0"/>
            <a:ext cx="9144000" cy="6858000"/>
          </a:xfrm>
        </p:spPr>
        <p:txBody>
          <a:bodyPr>
            <a:normAutofit/>
          </a:bodyPr>
          <a:lstStyle/>
          <a:p>
            <a:r>
              <a:rPr lang="zh-TW" altLang="en-US" b="1" dirty="0" smtClean="0">
                <a:solidFill>
                  <a:srgbClr val="C00000"/>
                </a:solidFill>
                <a:latin typeface="標楷體" pitchFamily="65" charset="-120"/>
                <a:ea typeface="標楷體" pitchFamily="65" charset="-120"/>
              </a:rPr>
              <a:t>藥品性質</a:t>
            </a:r>
            <a:endParaRPr lang="en-US" altLang="zh-TW" b="1" dirty="0" smtClean="0">
              <a:solidFill>
                <a:srgbClr val="C00000"/>
              </a:solidFill>
              <a:latin typeface="標楷體" pitchFamily="65" charset="-120"/>
              <a:ea typeface="標楷體" pitchFamily="65" charset="-120"/>
            </a:endParaRPr>
          </a:p>
          <a:p>
            <a:endParaRPr lang="en-US" altLang="zh-TW" sz="1600" b="1" dirty="0" smtClean="0">
              <a:solidFill>
                <a:srgbClr val="C00000"/>
              </a:solidFill>
              <a:latin typeface="標楷體" pitchFamily="65" charset="-120"/>
              <a:ea typeface="標楷體" pitchFamily="65" charset="-120"/>
            </a:endParaRPr>
          </a:p>
          <a:p>
            <a:pPr marL="457200" indent="-457200"/>
            <a:r>
              <a:rPr lang="en-US" altLang="zh-TW" sz="2000" b="1" dirty="0" smtClean="0">
                <a:latin typeface="Andalus" pitchFamily="2" charset="-78"/>
                <a:ea typeface="標楷體" pitchFamily="65" charset="-120"/>
                <a:cs typeface="Andalus" pitchFamily="2" charset="-78"/>
              </a:rPr>
              <a:t>1.</a:t>
            </a:r>
            <a:r>
              <a:rPr lang="zh-TW" altLang="en-US" sz="2000" b="1" dirty="0" smtClean="0">
                <a:latin typeface="Andalus" pitchFamily="2" charset="-78"/>
                <a:ea typeface="標楷體" pitchFamily="65" charset="-120"/>
                <a:cs typeface="Andalus" pitchFamily="2" charset="-78"/>
              </a:rPr>
              <a:t>鋅 </a:t>
            </a:r>
            <a:r>
              <a:rPr lang="en-US" altLang="zh-TW" sz="2000" b="1" dirty="0" smtClean="0">
                <a:latin typeface="Andalus" pitchFamily="2" charset="-78"/>
                <a:ea typeface="標楷體" pitchFamily="65" charset="-120"/>
                <a:cs typeface="Andalus" pitchFamily="2" charset="-78"/>
              </a:rPr>
              <a:t>: </a:t>
            </a:r>
            <a:r>
              <a:rPr lang="en-US" altLang="zh-TW" sz="2000" dirty="0" smtClean="0">
                <a:latin typeface="Andalus" pitchFamily="2" charset="-78"/>
                <a:cs typeface="Andalus" pitchFamily="2" charset="-78"/>
              </a:rPr>
              <a:t>65.38 </a:t>
            </a:r>
            <a:r>
              <a:rPr lang="en-US" altLang="zh-TW" sz="2000" dirty="0" smtClean="0">
                <a:latin typeface="Andalus" pitchFamily="2" charset="-78"/>
                <a:ea typeface="標楷體" pitchFamily="65" charset="-120"/>
                <a:cs typeface="Andalus" pitchFamily="2" charset="-78"/>
              </a:rPr>
              <a:t>g·mol</a:t>
            </a:r>
            <a:r>
              <a:rPr lang="en-US" altLang="zh-TW" sz="2000" baseline="30000" dirty="0" smtClean="0">
                <a:latin typeface="Andalus" pitchFamily="2" charset="-78"/>
                <a:ea typeface="標楷體" pitchFamily="65" charset="-120"/>
                <a:cs typeface="Andalus" pitchFamily="2" charset="-78"/>
              </a:rPr>
              <a:t>−1</a:t>
            </a:r>
            <a:endParaRPr lang="en-US" altLang="zh-TW" sz="2000" b="1" baseline="30000" dirty="0" smtClean="0">
              <a:latin typeface="Andalus" pitchFamily="2" charset="-78"/>
              <a:ea typeface="標楷體" pitchFamily="65" charset="-120"/>
              <a:cs typeface="Andalus" pitchFamily="2" charset="-78"/>
            </a:endParaRPr>
          </a:p>
          <a:p>
            <a:pPr marL="0" indent="0">
              <a:buNone/>
            </a:pPr>
            <a:r>
              <a:rPr lang="en-US" altLang="zh-TW" sz="2000" dirty="0" smtClean="0">
                <a:latin typeface="Andalus" pitchFamily="2" charset="-78"/>
                <a:ea typeface="標楷體" pitchFamily="65" charset="-120"/>
                <a:cs typeface="Andalus" pitchFamily="2" charset="-78"/>
              </a:rPr>
              <a:t> </a:t>
            </a:r>
            <a:r>
              <a:rPr lang="en-US" altLang="zh-TW" sz="2000" dirty="0" err="1" smtClean="0">
                <a:latin typeface="Andalus" pitchFamily="2" charset="-78"/>
                <a:ea typeface="標楷體" pitchFamily="65" charset="-120"/>
                <a:cs typeface="Andalus" pitchFamily="2" charset="-78"/>
              </a:rPr>
              <a:t>m.p</a:t>
            </a:r>
            <a:r>
              <a:rPr lang="en-US" altLang="zh-TW" sz="2000" dirty="0" smtClean="0">
                <a:latin typeface="Andalus" pitchFamily="2" charset="-78"/>
                <a:ea typeface="標楷體" pitchFamily="65" charset="-120"/>
                <a:cs typeface="Andalus" pitchFamily="2" charset="-78"/>
              </a:rPr>
              <a:t>.:</a:t>
            </a: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cs typeface="Andalus" pitchFamily="2" charset="-78"/>
              </a:rPr>
              <a:t>419.53 </a:t>
            </a:r>
            <a:r>
              <a:rPr lang="en-US" altLang="zh-TW" sz="2000" dirty="0" smtClean="0">
                <a:latin typeface="Andalus" pitchFamily="2" charset="-78"/>
                <a:ea typeface="標楷體" pitchFamily="65" charset="-120"/>
                <a:cs typeface="Andalus" pitchFamily="2" charset="-78"/>
              </a:rPr>
              <a:t>°C</a:t>
            </a:r>
            <a:r>
              <a:rPr lang="zh-TW" altLang="en-US" sz="2000" dirty="0" smtClean="0">
                <a:latin typeface="Andalus" pitchFamily="2" charset="-78"/>
                <a:ea typeface="標楷體" pitchFamily="65" charset="-120"/>
                <a:cs typeface="Andalus" pitchFamily="2" charset="-78"/>
              </a:rPr>
              <a:t> </a:t>
            </a:r>
            <a:r>
              <a:rPr lang="en-US" altLang="zh-TW" sz="2000" dirty="0" err="1" smtClean="0">
                <a:latin typeface="Andalus" pitchFamily="2" charset="-78"/>
                <a:ea typeface="標楷體" pitchFamily="65" charset="-120"/>
                <a:cs typeface="Andalus" pitchFamily="2" charset="-78"/>
              </a:rPr>
              <a:t>b.p</a:t>
            </a:r>
            <a:r>
              <a:rPr lang="en-US" altLang="zh-TW" sz="2000" dirty="0" smtClean="0">
                <a:latin typeface="Andalus" pitchFamily="2" charset="-78"/>
                <a:ea typeface="標楷體" pitchFamily="65" charset="-120"/>
                <a:cs typeface="Andalus" pitchFamily="2" charset="-78"/>
              </a:rPr>
              <a:t>.: </a:t>
            </a:r>
            <a:r>
              <a:rPr lang="en-US" altLang="zh-TW" sz="2000" dirty="0" smtClean="0">
                <a:latin typeface="Andalus" pitchFamily="2" charset="-78"/>
                <a:cs typeface="Andalus" pitchFamily="2" charset="-78"/>
              </a:rPr>
              <a:t>907 </a:t>
            </a:r>
            <a:r>
              <a:rPr lang="en-US" altLang="zh-TW" sz="2000" dirty="0" smtClean="0">
                <a:latin typeface="Andalus" pitchFamily="2" charset="-78"/>
                <a:ea typeface="標楷體" pitchFamily="65" charset="-120"/>
                <a:cs typeface="Andalus" pitchFamily="2" charset="-78"/>
              </a:rPr>
              <a:t> °C</a:t>
            </a:r>
            <a:r>
              <a:rPr lang="zh-TW" altLang="en-US" sz="2000" dirty="0" smtClean="0">
                <a:latin typeface="Andalus" pitchFamily="2" charset="-78"/>
                <a:ea typeface="標楷體" pitchFamily="65" charset="-120"/>
                <a:cs typeface="Andalus" pitchFamily="2" charset="-78"/>
              </a:rPr>
              <a:t>，外觀呈現銀白色，在現代工業中對於電池製造上有不可磨滅的地位，為一相當重要的金屬。</a:t>
            </a:r>
            <a:endParaRPr lang="en-US" altLang="zh-TW" sz="2000" dirty="0" smtClean="0">
              <a:latin typeface="Andalus" pitchFamily="2" charset="-78"/>
              <a:ea typeface="標楷體" pitchFamily="65" charset="-120"/>
              <a:cs typeface="Andalus" pitchFamily="2" charset="-78"/>
            </a:endParaRPr>
          </a:p>
          <a:p>
            <a:endParaRPr lang="en-US" altLang="zh-TW" sz="2000" dirty="0" smtClean="0">
              <a:latin typeface="Andalus" pitchFamily="2" charset="-78"/>
              <a:ea typeface="標楷體" pitchFamily="65" charset="-120"/>
              <a:cs typeface="Andalus" pitchFamily="2" charset="-78"/>
            </a:endParaRPr>
          </a:p>
          <a:p>
            <a:r>
              <a:rPr lang="en-US" altLang="zh-TW" sz="2000" b="1" dirty="0" smtClean="0">
                <a:latin typeface="Andalus" pitchFamily="2" charset="-78"/>
                <a:ea typeface="標楷體" pitchFamily="65" charset="-120"/>
                <a:cs typeface="Andalus" pitchFamily="2" charset="-78"/>
              </a:rPr>
              <a:t>2.</a:t>
            </a:r>
            <a:r>
              <a:rPr lang="zh-TW" altLang="en-US" sz="2000" b="1" dirty="0" smtClean="0">
                <a:latin typeface="Andalus" pitchFamily="2" charset="-78"/>
                <a:ea typeface="標楷體" pitchFamily="65" charset="-120"/>
                <a:cs typeface="Andalus" pitchFamily="2" charset="-78"/>
              </a:rPr>
              <a:t>銅 </a:t>
            </a:r>
            <a:r>
              <a:rPr lang="en-US" altLang="zh-TW" sz="2000" b="1" dirty="0" smtClean="0">
                <a:latin typeface="Andalus" pitchFamily="2" charset="-78"/>
                <a:ea typeface="標楷體" pitchFamily="65" charset="-120"/>
                <a:cs typeface="Andalus" pitchFamily="2" charset="-78"/>
              </a:rPr>
              <a:t>Cu : </a:t>
            </a:r>
            <a:r>
              <a:rPr lang="en-US" altLang="zh-TW" sz="2000" dirty="0" smtClean="0">
                <a:latin typeface="Andalus" pitchFamily="2" charset="-78"/>
                <a:cs typeface="Andalus" pitchFamily="2" charset="-78"/>
              </a:rPr>
              <a:t>63.546</a:t>
            </a:r>
            <a:r>
              <a:rPr lang="en-US" altLang="zh-TW" sz="2000" dirty="0" smtClean="0">
                <a:latin typeface="Andalus" pitchFamily="2" charset="-78"/>
                <a:ea typeface="標楷體" pitchFamily="65" charset="-120"/>
                <a:cs typeface="Andalus" pitchFamily="2" charset="-78"/>
              </a:rPr>
              <a:t> g·mol</a:t>
            </a:r>
            <a:r>
              <a:rPr lang="en-US" altLang="zh-TW" sz="2000" baseline="30000" dirty="0" smtClean="0">
                <a:latin typeface="Andalus" pitchFamily="2" charset="-78"/>
                <a:ea typeface="標楷體" pitchFamily="65" charset="-120"/>
                <a:cs typeface="Andalus" pitchFamily="2" charset="-78"/>
              </a:rPr>
              <a:t>−1</a:t>
            </a:r>
            <a:endParaRPr lang="en-US" altLang="zh-TW" sz="2000" b="1" baseline="30000" dirty="0" smtClean="0">
              <a:latin typeface="Andalus" pitchFamily="2" charset="-78"/>
              <a:ea typeface="標楷體" pitchFamily="65" charset="-120"/>
              <a:cs typeface="Andalus" pitchFamily="2" charset="-78"/>
            </a:endParaRPr>
          </a:p>
          <a:p>
            <a:pPr marL="0" indent="0">
              <a:buNone/>
            </a:pPr>
            <a:r>
              <a:rPr lang="en-US" altLang="zh-TW" sz="2000" dirty="0" smtClean="0">
                <a:latin typeface="Andalus" pitchFamily="2" charset="-78"/>
                <a:ea typeface="標楷體" pitchFamily="65" charset="-120"/>
                <a:cs typeface="Andalus" pitchFamily="2" charset="-78"/>
              </a:rPr>
              <a:t> </a:t>
            </a:r>
            <a:r>
              <a:rPr lang="en-US" altLang="zh-TW" sz="2000" dirty="0" err="1" smtClean="0">
                <a:latin typeface="Andalus" pitchFamily="2" charset="-78"/>
                <a:ea typeface="標楷體" pitchFamily="65" charset="-120"/>
                <a:cs typeface="Andalus" pitchFamily="2" charset="-78"/>
              </a:rPr>
              <a:t>m.p</a:t>
            </a:r>
            <a:r>
              <a:rPr lang="en-US" altLang="zh-TW" sz="2000" dirty="0" smtClean="0">
                <a:latin typeface="Andalus" pitchFamily="2" charset="-78"/>
                <a:ea typeface="標楷體" pitchFamily="65" charset="-120"/>
                <a:cs typeface="Andalus" pitchFamily="2" charset="-78"/>
              </a:rPr>
              <a:t>.: 1084.62 °C  </a:t>
            </a:r>
            <a:r>
              <a:rPr lang="zh-TW" altLang="en-US" sz="2000" dirty="0" smtClean="0">
                <a:latin typeface="Andalus" pitchFamily="2" charset="-78"/>
                <a:ea typeface="標楷體" pitchFamily="65" charset="-120"/>
                <a:cs typeface="Andalus" pitchFamily="2" charset="-78"/>
              </a:rPr>
              <a:t> </a:t>
            </a:r>
            <a:r>
              <a:rPr lang="en-US" altLang="zh-TW" sz="2000" dirty="0" err="1" smtClean="0">
                <a:latin typeface="Andalus" pitchFamily="2" charset="-78"/>
                <a:ea typeface="標楷體" pitchFamily="65" charset="-120"/>
                <a:cs typeface="Andalus" pitchFamily="2" charset="-78"/>
              </a:rPr>
              <a:t>b.p</a:t>
            </a:r>
            <a:r>
              <a:rPr lang="en-US" altLang="zh-TW" sz="2000" dirty="0" smtClean="0">
                <a:latin typeface="Andalus" pitchFamily="2" charset="-78"/>
                <a:ea typeface="標楷體" pitchFamily="65" charset="-120"/>
                <a:cs typeface="Andalus" pitchFamily="2" charset="-78"/>
              </a:rPr>
              <a:t>.:</a:t>
            </a: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2562 °C </a:t>
            </a:r>
            <a:r>
              <a:rPr lang="zh-TW" altLang="en-US" sz="2000" dirty="0" smtClean="0">
                <a:latin typeface="Andalus" pitchFamily="2" charset="-78"/>
                <a:ea typeface="標楷體" pitchFamily="65" charset="-120"/>
                <a:cs typeface="Andalus" pitchFamily="2" charset="-78"/>
              </a:rPr>
              <a:t>，是一種堅韌、柔軟、富有延展性的紫紅色而有光澤的金屬，純銅的導電性和導熱性很高，僅次於銀，但銅比銀要便宜得多。</a:t>
            </a:r>
            <a:endParaRPr lang="en-US" altLang="zh-TW" sz="2000" dirty="0" smtClean="0">
              <a:latin typeface="Andalus" pitchFamily="2" charset="-78"/>
              <a:ea typeface="標楷體" pitchFamily="65" charset="-120"/>
              <a:cs typeface="Andalus" pitchFamily="2" charset="-78"/>
            </a:endParaRPr>
          </a:p>
          <a:p>
            <a:endParaRPr lang="en-US" altLang="zh-TW" sz="2000" dirty="0" smtClean="0">
              <a:latin typeface="Andalus" pitchFamily="2" charset="-78"/>
              <a:ea typeface="標楷體" pitchFamily="65" charset="-120"/>
              <a:cs typeface="Andalus" pitchFamily="2" charset="-78"/>
            </a:endParaRPr>
          </a:p>
          <a:p>
            <a:r>
              <a:rPr lang="en-US" altLang="zh-TW" sz="2000" b="1" dirty="0" smtClean="0">
                <a:latin typeface="Andalus" pitchFamily="2" charset="-78"/>
                <a:ea typeface="標楷體" pitchFamily="65" charset="-120"/>
                <a:cs typeface="Andalus" pitchFamily="2" charset="-78"/>
              </a:rPr>
              <a:t>3. </a:t>
            </a:r>
            <a:r>
              <a:rPr lang="zh-TW" altLang="en-US" sz="2000" b="1" dirty="0" smtClean="0">
                <a:latin typeface="Andalus" pitchFamily="2" charset="-78"/>
                <a:ea typeface="標楷體" pitchFamily="65" charset="-120"/>
                <a:cs typeface="Andalus" pitchFamily="2" charset="-78"/>
              </a:rPr>
              <a:t>硫粉</a:t>
            </a:r>
            <a:r>
              <a:rPr lang="en-US" altLang="zh-TW" sz="2000" b="1"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32.065</a:t>
            </a:r>
            <a:r>
              <a:rPr lang="en-US" altLang="zh-TW" sz="2000" b="1"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g·mol</a:t>
            </a:r>
            <a:r>
              <a:rPr lang="en-US" altLang="zh-TW" sz="2000" baseline="30000" dirty="0" smtClean="0">
                <a:latin typeface="Andalus" pitchFamily="2" charset="-78"/>
                <a:ea typeface="標楷體" pitchFamily="65" charset="-120"/>
                <a:cs typeface="Andalus" pitchFamily="2" charset="-78"/>
              </a:rPr>
              <a:t>−1</a:t>
            </a:r>
          </a:p>
          <a:p>
            <a:pPr marL="0" indent="0">
              <a:buNone/>
            </a:pPr>
            <a:r>
              <a:rPr lang="en-US" altLang="zh-TW" sz="2000" dirty="0" err="1" smtClean="0">
                <a:latin typeface="Andalus" pitchFamily="2" charset="-78"/>
                <a:ea typeface="標楷體" pitchFamily="65" charset="-120"/>
                <a:cs typeface="Andalus" pitchFamily="2" charset="-78"/>
              </a:rPr>
              <a:t>m.p</a:t>
            </a:r>
            <a:r>
              <a:rPr lang="en-US" altLang="zh-TW" sz="2000" dirty="0" smtClean="0">
                <a:latin typeface="Andalus" pitchFamily="2" charset="-78"/>
                <a:ea typeface="標楷體" pitchFamily="65" charset="-120"/>
                <a:cs typeface="Andalus" pitchFamily="2" charset="-78"/>
              </a:rPr>
              <a:t>.:</a:t>
            </a: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115.21 °C</a:t>
            </a:r>
            <a:r>
              <a:rPr lang="zh-TW" altLang="en-US" sz="2000" dirty="0" smtClean="0">
                <a:latin typeface="Andalus" pitchFamily="2" charset="-78"/>
                <a:ea typeface="標楷體" pitchFamily="65" charset="-120"/>
                <a:cs typeface="Andalus" pitchFamily="2" charset="-78"/>
              </a:rPr>
              <a:t> </a:t>
            </a:r>
            <a:r>
              <a:rPr lang="en-US" altLang="zh-TW" sz="2000" dirty="0" err="1" smtClean="0">
                <a:latin typeface="Andalus" pitchFamily="2" charset="-78"/>
                <a:ea typeface="標楷體" pitchFamily="65" charset="-120"/>
                <a:cs typeface="Andalus" pitchFamily="2" charset="-78"/>
              </a:rPr>
              <a:t>b.p</a:t>
            </a:r>
            <a:r>
              <a:rPr lang="en-US" altLang="zh-TW" sz="2000" dirty="0" smtClean="0">
                <a:latin typeface="Andalus" pitchFamily="2" charset="-78"/>
                <a:ea typeface="標楷體" pitchFamily="65" charset="-120"/>
                <a:cs typeface="Andalus" pitchFamily="2" charset="-78"/>
              </a:rPr>
              <a:t>.: 444.72  °C</a:t>
            </a:r>
            <a:r>
              <a:rPr lang="zh-TW" altLang="en-US" sz="2000" dirty="0" smtClean="0">
                <a:latin typeface="Andalus" pitchFamily="2" charset="-78"/>
                <a:ea typeface="標楷體" pitchFamily="65" charset="-120"/>
                <a:cs typeface="Andalus" pitchFamily="2" charset="-78"/>
              </a:rPr>
              <a:t>，是一種非常常見的無味無嗅的非金屬，純的硫是黃色的晶體，又稱做硫磺。</a:t>
            </a:r>
            <a:endParaRPr lang="en-US" altLang="zh-TW" sz="2000" dirty="0" smtClean="0">
              <a:latin typeface="Andalus" pitchFamily="2" charset="-78"/>
              <a:ea typeface="標楷體" pitchFamily="65" charset="-120"/>
              <a:cs typeface="Andalus" pitchFamily="2" charset="-78"/>
            </a:endParaRPr>
          </a:p>
          <a:p>
            <a:endParaRPr lang="en-US" altLang="zh-TW" sz="2000" dirty="0" smtClean="0">
              <a:latin typeface="Andalus" pitchFamily="2" charset="-78"/>
              <a:ea typeface="標楷體" pitchFamily="65" charset="-120"/>
              <a:cs typeface="Andalus" pitchFamily="2" charset="-78"/>
            </a:endParaRPr>
          </a:p>
          <a:p>
            <a:r>
              <a:rPr lang="en-US" altLang="zh-TW" sz="2000" b="1" dirty="0" smtClean="0">
                <a:latin typeface="Andalus" pitchFamily="2" charset="-78"/>
                <a:ea typeface="標楷體" pitchFamily="65" charset="-120"/>
                <a:cs typeface="Andalus" pitchFamily="2" charset="-78"/>
              </a:rPr>
              <a:t>4. </a:t>
            </a:r>
            <a:r>
              <a:rPr lang="zh-TW" altLang="en-US" sz="2000" b="1" dirty="0" smtClean="0">
                <a:latin typeface="Andalus" pitchFamily="2" charset="-78"/>
                <a:ea typeface="標楷體" pitchFamily="65" charset="-120"/>
                <a:cs typeface="Andalus" pitchFamily="2" charset="-78"/>
              </a:rPr>
              <a:t>鹽酸</a:t>
            </a:r>
            <a:r>
              <a:rPr lang="en-US" altLang="zh-TW" sz="2000" b="1" dirty="0" smtClean="0">
                <a:latin typeface="Andalus" pitchFamily="2" charset="-78"/>
                <a:ea typeface="標楷體" pitchFamily="65" charset="-120"/>
                <a:cs typeface="Andalus" pitchFamily="2" charset="-78"/>
              </a:rPr>
              <a:t>:</a:t>
            </a:r>
            <a:r>
              <a:rPr lang="zh-TW" altLang="en-US" sz="2000" b="1"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36.46 g·mol</a:t>
            </a:r>
            <a:r>
              <a:rPr lang="en-US" altLang="zh-TW" sz="2000" baseline="30000" dirty="0" smtClean="0">
                <a:latin typeface="Andalus" pitchFamily="2" charset="-78"/>
                <a:ea typeface="標楷體" pitchFamily="65" charset="-120"/>
                <a:cs typeface="Andalus" pitchFamily="2" charset="-78"/>
              </a:rPr>
              <a:t>−1</a:t>
            </a:r>
          </a:p>
          <a:p>
            <a:pPr marL="0" indent="0">
              <a:buNone/>
            </a:pPr>
            <a:r>
              <a:rPr lang="en-US" altLang="zh-TW" sz="2000" dirty="0" err="1" smtClean="0">
                <a:latin typeface="Andalus" pitchFamily="2" charset="-78"/>
                <a:ea typeface="標楷體" pitchFamily="65" charset="-120"/>
                <a:cs typeface="Andalus" pitchFamily="2" charset="-78"/>
              </a:rPr>
              <a:t>m.p</a:t>
            </a:r>
            <a:r>
              <a:rPr lang="en-US" altLang="zh-TW" sz="2000" dirty="0" smtClean="0">
                <a:latin typeface="Andalus" pitchFamily="2" charset="-78"/>
                <a:ea typeface="標楷體" pitchFamily="65" charset="-120"/>
                <a:cs typeface="Andalus" pitchFamily="2" charset="-78"/>
              </a:rPr>
              <a:t>.:</a:t>
            </a: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115.21 °C</a:t>
            </a:r>
            <a:r>
              <a:rPr lang="zh-TW" altLang="en-US" sz="2000" dirty="0" smtClean="0">
                <a:latin typeface="Andalus" pitchFamily="2" charset="-78"/>
                <a:ea typeface="標楷體" pitchFamily="65" charset="-120"/>
                <a:cs typeface="Andalus" pitchFamily="2" charset="-78"/>
              </a:rPr>
              <a:t> </a:t>
            </a:r>
            <a:r>
              <a:rPr lang="en-US" altLang="zh-TW" sz="2000" dirty="0" err="1" smtClean="0">
                <a:latin typeface="Andalus" pitchFamily="2" charset="-78"/>
                <a:ea typeface="標楷體" pitchFamily="65" charset="-120"/>
                <a:cs typeface="Andalus" pitchFamily="2" charset="-78"/>
              </a:rPr>
              <a:t>b.p</a:t>
            </a:r>
            <a:r>
              <a:rPr lang="en-US" altLang="zh-TW" sz="2000" dirty="0" smtClean="0">
                <a:latin typeface="Andalus" pitchFamily="2" charset="-78"/>
                <a:ea typeface="標楷體" pitchFamily="65" charset="-120"/>
                <a:cs typeface="Andalus" pitchFamily="2" charset="-78"/>
              </a:rPr>
              <a:t>.: 444.72  °C</a:t>
            </a:r>
            <a:r>
              <a:rPr lang="zh-TW" altLang="en-US" sz="2000" dirty="0" smtClean="0">
                <a:latin typeface="Andalus" pitchFamily="2" charset="-78"/>
                <a:ea typeface="標楷體" pitchFamily="65" charset="-120"/>
                <a:cs typeface="Andalus" pitchFamily="2" charset="-78"/>
              </a:rPr>
              <a:t>，無色至淡黃色清澈液，是一種強酸濃鹽酸具有極強的揮發性，有濃鹽酸的容器打開後在上方看見酸霧那是氯化氫揮發後與空氣中的水蒸氣結合產生的鹽酸小液滴。</a:t>
            </a:r>
            <a:endParaRPr lang="en-US" altLang="zh-TW" sz="2000" baseline="30000" dirty="0" smtClean="0">
              <a:latin typeface="Andalus" pitchFamily="2" charset="-78"/>
              <a:ea typeface="標楷體" pitchFamily="65" charset="-120"/>
              <a:cs typeface="Andalus" pitchFamily="2" charset="-78"/>
            </a:endParaRPr>
          </a:p>
          <a:p>
            <a:endParaRPr lang="zh-TW" altLang="en-US" dirty="0"/>
          </a:p>
        </p:txBody>
      </p:sp>
    </p:spTree>
    <p:extLst>
      <p:ext uri="{BB962C8B-B14F-4D97-AF65-F5344CB8AC3E}">
        <p14:creationId xmlns:p14="http://schemas.microsoft.com/office/powerpoint/2010/main" val="3753158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504" y="116632"/>
            <a:ext cx="8928992" cy="6624736"/>
          </a:xfrm>
        </p:spPr>
        <p:txBody>
          <a:bodyPr/>
          <a:lstStyle/>
          <a:p>
            <a:pPr algn="ctr"/>
            <a:r>
              <a:rPr lang="zh-TW" altLang="en-US" dirty="0" smtClean="0">
                <a:solidFill>
                  <a:srgbClr val="FF0000"/>
                </a:solidFill>
              </a:rPr>
              <a:t>實驗注意事項</a:t>
            </a:r>
            <a:endParaRPr lang="en-US" altLang="zh-TW" dirty="0" smtClean="0">
              <a:solidFill>
                <a:srgbClr val="FF0000"/>
              </a:solidFill>
            </a:endParaRPr>
          </a:p>
          <a:p>
            <a:pPr marL="0" indent="0" algn="ctr">
              <a:buNone/>
            </a:pPr>
            <a:endParaRPr lang="en-US" altLang="zh-TW" dirty="0" smtClean="0">
              <a:solidFill>
                <a:srgbClr val="FF0000"/>
              </a:solidFill>
            </a:endParaRPr>
          </a:p>
          <a:p>
            <a:pPr>
              <a:lnSpc>
                <a:spcPct val="150000"/>
              </a:lnSpc>
            </a:pPr>
            <a:r>
              <a:rPr lang="zh-TW" altLang="en-US" sz="2400" dirty="0" smtClean="0">
                <a:latin typeface="標楷體" pitchFamily="65" charset="-120"/>
                <a:ea typeface="標楷體" pitchFamily="65" charset="-120"/>
                <a:cs typeface="Times New Roman" pitchFamily="18" charset="0"/>
              </a:rPr>
              <a:t>在取鹽酸時，須小心且實驗過程中，不能把手套拿下來。</a:t>
            </a:r>
            <a:endParaRPr lang="en-US" altLang="zh-TW" sz="2400" dirty="0" smtClean="0">
              <a:latin typeface="標楷體" pitchFamily="65" charset="-120"/>
              <a:ea typeface="標楷體" pitchFamily="65" charset="-120"/>
              <a:cs typeface="Times New Roman" pitchFamily="18" charset="0"/>
            </a:endParaRPr>
          </a:p>
          <a:p>
            <a:pPr>
              <a:lnSpc>
                <a:spcPct val="150000"/>
              </a:lnSpc>
            </a:pPr>
            <a:r>
              <a:rPr lang="zh-TW" altLang="en-US" sz="2400" dirty="0" smtClean="0">
                <a:latin typeface="標楷體" pitchFamily="65" charset="-120"/>
                <a:ea typeface="標楷體" pitchFamily="65" charset="-120"/>
                <a:cs typeface="Times New Roman" pitchFamily="18" charset="0"/>
              </a:rPr>
              <a:t>當鹽酸加到含鋅的蒸發皿中，此反應會產生氫氣，附近不能有火源靠近，避免產生爆炸。</a:t>
            </a:r>
            <a:endParaRPr lang="en-US" altLang="zh-TW" sz="2400" dirty="0" smtClean="0">
              <a:latin typeface="標楷體" pitchFamily="65" charset="-120"/>
              <a:ea typeface="標楷體" pitchFamily="65" charset="-120"/>
              <a:cs typeface="Times New Roman" pitchFamily="18" charset="0"/>
            </a:endParaRPr>
          </a:p>
          <a:p>
            <a:pPr>
              <a:lnSpc>
                <a:spcPct val="150000"/>
              </a:lnSpc>
            </a:pPr>
            <a:r>
              <a:rPr lang="zh-TW" altLang="en-US" sz="2400" dirty="0" smtClean="0">
                <a:latin typeface="標楷體" pitchFamily="65" charset="-120"/>
                <a:ea typeface="標楷體" pitchFamily="65" charset="-120"/>
                <a:cs typeface="Times New Roman" pitchFamily="18" charset="0"/>
              </a:rPr>
              <a:t>氯化鋅有腐蝕性，小心拿取避免接觸到皮膚。</a:t>
            </a:r>
            <a:endParaRPr lang="en-US" altLang="zh-TW" sz="2400" dirty="0" smtClean="0">
              <a:latin typeface="標楷體" pitchFamily="65" charset="-120"/>
              <a:ea typeface="標楷體" pitchFamily="65" charset="-120"/>
              <a:cs typeface="Times New Roman" pitchFamily="18" charset="0"/>
            </a:endParaRPr>
          </a:p>
          <a:p>
            <a:pPr>
              <a:lnSpc>
                <a:spcPct val="150000"/>
              </a:lnSpc>
            </a:pPr>
            <a:r>
              <a:rPr lang="zh-TW" altLang="en-US" sz="2400" dirty="0" smtClean="0">
                <a:latin typeface="標楷體" pitchFamily="65" charset="-120"/>
                <a:ea typeface="標楷體" pitchFamily="65" charset="-120"/>
                <a:cs typeface="Times New Roman" pitchFamily="18" charset="0"/>
              </a:rPr>
              <a:t>在拿取加熱板上的蒸發皿及坩鍋時，都必須用夾子夾避免被燙傷。</a:t>
            </a:r>
          </a:p>
          <a:p>
            <a:endParaRPr lang="zh-TW" altLang="en-US" dirty="0">
              <a:solidFill>
                <a:srgbClr val="FF0000"/>
              </a:solidFill>
            </a:endParaRPr>
          </a:p>
        </p:txBody>
      </p:sp>
    </p:spTree>
    <p:extLst>
      <p:ext uri="{BB962C8B-B14F-4D97-AF65-F5344CB8AC3E}">
        <p14:creationId xmlns:p14="http://schemas.microsoft.com/office/powerpoint/2010/main" val="124744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0"/>
            <a:ext cx="9144000" cy="6858000"/>
          </a:xfrm>
        </p:spPr>
        <p:txBody>
          <a:bodyPr/>
          <a:lstStyle/>
          <a:p>
            <a:pPr marL="0" lvl="0" indent="0">
              <a:lnSpc>
                <a:spcPts val="2600"/>
              </a:lnSpc>
              <a:spcBef>
                <a:spcPts val="0"/>
              </a:spcBef>
            </a:pPr>
            <a:endParaRPr lang="en-US" altLang="zh-TW" sz="2800" dirty="0" smtClean="0">
              <a:solidFill>
                <a:srgbClr val="0C0600"/>
              </a:solidFill>
              <a:latin typeface="Andalus" pitchFamily="2" charset="-78"/>
              <a:ea typeface="標楷體" pitchFamily="65" charset="-120"/>
              <a:cs typeface="Andalus" pitchFamily="2" charset="-78"/>
            </a:endParaRPr>
          </a:p>
          <a:p>
            <a:pPr marL="0" lvl="0" indent="0">
              <a:lnSpc>
                <a:spcPts val="2600"/>
              </a:lnSpc>
              <a:spcBef>
                <a:spcPts val="0"/>
              </a:spcBef>
            </a:pPr>
            <a:r>
              <a:rPr lang="zh-TW" altLang="en-US" sz="2800" dirty="0" smtClean="0">
                <a:solidFill>
                  <a:srgbClr val="FF0000"/>
                </a:solidFill>
                <a:latin typeface="Andalus" pitchFamily="2" charset="-78"/>
                <a:ea typeface="標楷體" pitchFamily="65" charset="-120"/>
                <a:cs typeface="Andalus" pitchFamily="2" charset="-78"/>
              </a:rPr>
              <a:t>實驗原理</a:t>
            </a:r>
            <a:endParaRPr lang="en-US" altLang="zh-TW" sz="2800" dirty="0">
              <a:solidFill>
                <a:srgbClr val="FF0000"/>
              </a:solidFill>
              <a:latin typeface="Andalus" pitchFamily="2" charset="-78"/>
              <a:ea typeface="標楷體" pitchFamily="65" charset="-120"/>
              <a:cs typeface="Andalus" pitchFamily="2" charset="-78"/>
            </a:endParaRPr>
          </a:p>
          <a:p>
            <a:pPr marL="0" lvl="0" indent="0">
              <a:lnSpc>
                <a:spcPts val="2600"/>
              </a:lnSpc>
              <a:spcBef>
                <a:spcPts val="0"/>
              </a:spcBef>
            </a:pPr>
            <a:r>
              <a:rPr lang="zh-TW" altLang="en-US" sz="2000" dirty="0" smtClean="0">
                <a:solidFill>
                  <a:srgbClr val="0C0600"/>
                </a:solidFill>
                <a:latin typeface="Andalus" pitchFamily="2" charset="-78"/>
                <a:ea typeface="標楷體" pitchFamily="65" charset="-120"/>
                <a:cs typeface="Andalus" pitchFamily="2" charset="-78"/>
              </a:rPr>
              <a:t>分子</a:t>
            </a:r>
            <a:r>
              <a:rPr lang="zh-TW" altLang="en-US" sz="2000" dirty="0">
                <a:solidFill>
                  <a:srgbClr val="0C0600"/>
                </a:solidFill>
                <a:latin typeface="Andalus" pitchFamily="2" charset="-78"/>
                <a:ea typeface="標楷體" pitchFamily="65" charset="-120"/>
                <a:cs typeface="Andalus" pitchFamily="2" charset="-78"/>
              </a:rPr>
              <a:t>化合物：由分子組成的化合物</a:t>
            </a:r>
            <a:r>
              <a:rPr lang="en-US" altLang="zh-TW" sz="2000" dirty="0">
                <a:solidFill>
                  <a:srgbClr val="0C0600"/>
                </a:solidFill>
                <a:latin typeface="Andalus" pitchFamily="2" charset="-78"/>
                <a:ea typeface="標楷體" pitchFamily="65" charset="-120"/>
                <a:cs typeface="Andalus" pitchFamily="2" charset="-78"/>
              </a:rPr>
              <a:t>，</a:t>
            </a:r>
            <a:r>
              <a:rPr lang="zh-TW" altLang="en-US" sz="2000" dirty="0">
                <a:solidFill>
                  <a:srgbClr val="0C0600"/>
                </a:solidFill>
                <a:latin typeface="Andalus" pitchFamily="2" charset="-78"/>
                <a:ea typeface="標楷體" pitchFamily="65" charset="-120"/>
                <a:cs typeface="Andalus" pitchFamily="2" charset="-78"/>
              </a:rPr>
              <a:t>如水分子是由兩個氫原子和一個氧</a:t>
            </a:r>
            <a:endParaRPr lang="en-US" altLang="zh-TW" sz="2000" dirty="0">
              <a:solidFill>
                <a:srgbClr val="0C0600"/>
              </a:solidFill>
              <a:latin typeface="Andalus" pitchFamily="2" charset="-78"/>
              <a:ea typeface="標楷體" pitchFamily="65" charset="-120"/>
              <a:cs typeface="Andalus" pitchFamily="2" charset="-78"/>
            </a:endParaRPr>
          </a:p>
          <a:p>
            <a:pPr marL="0" lvl="0" indent="0">
              <a:lnSpc>
                <a:spcPts val="2600"/>
              </a:lnSpc>
              <a:spcBef>
                <a:spcPts val="0"/>
              </a:spcBef>
              <a:buNone/>
            </a:pPr>
            <a:r>
              <a:rPr lang="zh-TW" altLang="en-US" sz="2000" dirty="0">
                <a:solidFill>
                  <a:srgbClr val="0C0600"/>
                </a:solidFill>
                <a:latin typeface="Andalus" pitchFamily="2" charset="-78"/>
                <a:ea typeface="標楷體" pitchFamily="65" charset="-120"/>
                <a:cs typeface="Andalus" pitchFamily="2" charset="-78"/>
              </a:rPr>
              <a:t>                            原子所組成 。</a:t>
            </a:r>
            <a:endParaRPr lang="en-US" altLang="zh-TW" sz="2000" dirty="0">
              <a:solidFill>
                <a:srgbClr val="0C0600"/>
              </a:solidFill>
              <a:latin typeface="Andalus" pitchFamily="2" charset="-78"/>
              <a:ea typeface="標楷體" pitchFamily="65" charset="-120"/>
              <a:cs typeface="Andalus" pitchFamily="2" charset="-78"/>
            </a:endParaRPr>
          </a:p>
          <a:p>
            <a:pPr marL="0" lvl="0" indent="0">
              <a:lnSpc>
                <a:spcPts val="2600"/>
              </a:lnSpc>
              <a:spcBef>
                <a:spcPts val="0"/>
              </a:spcBef>
            </a:pPr>
            <a:r>
              <a:rPr lang="zh-TW" altLang="en-US" sz="2000" dirty="0">
                <a:solidFill>
                  <a:srgbClr val="0C0600"/>
                </a:solidFill>
                <a:latin typeface="Andalus" pitchFamily="2" charset="-78"/>
                <a:ea typeface="標楷體" pitchFamily="65" charset="-120"/>
                <a:cs typeface="Andalus" pitchFamily="2" charset="-78"/>
              </a:rPr>
              <a:t>  分子式：指分子中，實際的數字及原子種類。</a:t>
            </a:r>
            <a:endParaRPr lang="en-US" altLang="zh-TW" sz="2000" dirty="0">
              <a:solidFill>
                <a:srgbClr val="0C0600"/>
              </a:solidFill>
              <a:latin typeface="Andalus" pitchFamily="2" charset="-78"/>
              <a:ea typeface="標楷體" pitchFamily="65" charset="-120"/>
              <a:cs typeface="Andalus" pitchFamily="2" charset="-78"/>
            </a:endParaRPr>
          </a:p>
          <a:p>
            <a:pPr marL="0" lvl="0" indent="0">
              <a:lnSpc>
                <a:spcPts val="2600"/>
              </a:lnSpc>
              <a:spcBef>
                <a:spcPts val="0"/>
              </a:spcBef>
            </a:pPr>
            <a:r>
              <a:rPr lang="zh-TW" altLang="en-US" sz="2000" dirty="0">
                <a:solidFill>
                  <a:srgbClr val="0C0600"/>
                </a:solidFill>
                <a:latin typeface="Andalus" pitchFamily="2" charset="-78"/>
                <a:ea typeface="標楷體" pitchFamily="65" charset="-120"/>
                <a:cs typeface="Andalus" pitchFamily="2" charset="-78"/>
              </a:rPr>
              <a:t>  實驗式：指一個分子中，一種類型原子的數字相對的。</a:t>
            </a:r>
            <a:endParaRPr lang="en-US" altLang="zh-TW" sz="2000" dirty="0">
              <a:solidFill>
                <a:srgbClr val="0C0600"/>
              </a:solidFill>
              <a:latin typeface="Andalus" pitchFamily="2" charset="-78"/>
              <a:ea typeface="標楷體" pitchFamily="65" charset="-120"/>
              <a:cs typeface="Andalus" pitchFamily="2" charset="-78"/>
            </a:endParaRPr>
          </a:p>
          <a:p>
            <a:pPr marL="0" lvl="0" indent="0">
              <a:lnSpc>
                <a:spcPts val="2600"/>
              </a:lnSpc>
              <a:spcBef>
                <a:spcPts val="0"/>
              </a:spcBef>
            </a:pPr>
            <a:r>
              <a:rPr lang="zh-TW" altLang="en-US" sz="2000" dirty="0">
                <a:solidFill>
                  <a:srgbClr val="0C0600"/>
                </a:solidFill>
                <a:latin typeface="Andalus" pitchFamily="2" charset="-78"/>
                <a:ea typeface="標楷體" pitchFamily="65" charset="-120"/>
                <a:cs typeface="Andalus" pitchFamily="2" charset="-78"/>
              </a:rPr>
              <a:t>  原子量：一個原子的平均質量，單位可用 </a:t>
            </a:r>
            <a:r>
              <a:rPr lang="en-US" altLang="zh-TW" sz="2000" dirty="0" err="1">
                <a:solidFill>
                  <a:srgbClr val="0C0600"/>
                </a:solidFill>
                <a:latin typeface="Andalus" pitchFamily="2" charset="-78"/>
                <a:ea typeface="標楷體" pitchFamily="65" charset="-120"/>
                <a:cs typeface="Andalus" pitchFamily="2" charset="-78"/>
              </a:rPr>
              <a:t>amu</a:t>
            </a:r>
            <a:r>
              <a:rPr lang="en-US" altLang="zh-TW" sz="2000" dirty="0">
                <a:solidFill>
                  <a:srgbClr val="0C0600"/>
                </a:solidFill>
                <a:latin typeface="Andalus" pitchFamily="2" charset="-78"/>
                <a:ea typeface="標楷體" pitchFamily="65" charset="-120"/>
                <a:cs typeface="Andalus" pitchFamily="2" charset="-78"/>
              </a:rPr>
              <a:t> </a:t>
            </a:r>
            <a:r>
              <a:rPr lang="zh-TW" altLang="en-US" sz="2000" dirty="0">
                <a:solidFill>
                  <a:srgbClr val="0C0600"/>
                </a:solidFill>
                <a:latin typeface="Andalus" pitchFamily="2" charset="-78"/>
                <a:ea typeface="標楷體" pitchFamily="65" charset="-120"/>
                <a:cs typeface="Andalus" pitchFamily="2" charset="-78"/>
              </a:rPr>
              <a:t>或克。</a:t>
            </a:r>
            <a:endParaRPr lang="en-US" altLang="zh-TW" sz="2000" dirty="0">
              <a:solidFill>
                <a:srgbClr val="0C0600"/>
              </a:solidFill>
              <a:latin typeface="Andalus" pitchFamily="2" charset="-78"/>
              <a:ea typeface="標楷體" pitchFamily="65" charset="-120"/>
              <a:cs typeface="Andalus" pitchFamily="2" charset="-78"/>
            </a:endParaRPr>
          </a:p>
          <a:p>
            <a:pPr marL="0" lvl="0" indent="0">
              <a:lnSpc>
                <a:spcPts val="2600"/>
              </a:lnSpc>
              <a:spcBef>
                <a:spcPts val="0"/>
              </a:spcBef>
            </a:pPr>
            <a:r>
              <a:rPr lang="zh-TW" altLang="en-US" sz="2000" dirty="0">
                <a:solidFill>
                  <a:srgbClr val="0C0600"/>
                </a:solidFill>
                <a:latin typeface="Andalus" pitchFamily="2" charset="-78"/>
                <a:ea typeface="標楷體" pitchFamily="65" charset="-120"/>
                <a:cs typeface="Andalus" pitchFamily="2" charset="-78"/>
              </a:rPr>
              <a:t>  式量 ： 為化學式中所有原子的原子量總和，如硝酸 </a:t>
            </a:r>
            <a:r>
              <a:rPr lang="en-US" altLang="zh-TW" sz="2000" dirty="0">
                <a:solidFill>
                  <a:srgbClr val="0C0600"/>
                </a:solidFill>
                <a:latin typeface="Andalus" pitchFamily="2" charset="-78"/>
                <a:ea typeface="標楷體" pitchFamily="65" charset="-120"/>
                <a:cs typeface="Andalus" pitchFamily="2" charset="-78"/>
              </a:rPr>
              <a:t>HNO</a:t>
            </a:r>
            <a:r>
              <a:rPr lang="en-US" altLang="zh-TW" sz="2000" baseline="-25000" dirty="0">
                <a:solidFill>
                  <a:srgbClr val="0C0600"/>
                </a:solidFill>
                <a:latin typeface="Andalus" pitchFamily="2" charset="-78"/>
                <a:ea typeface="標楷體" pitchFamily="65" charset="-120"/>
                <a:cs typeface="Andalus" pitchFamily="2" charset="-78"/>
              </a:rPr>
              <a:t>3</a:t>
            </a:r>
            <a:r>
              <a:rPr lang="zh-TW" altLang="en-US" sz="2000" dirty="0">
                <a:solidFill>
                  <a:srgbClr val="0C0600"/>
                </a:solidFill>
                <a:latin typeface="Andalus" pitchFamily="2" charset="-78"/>
                <a:ea typeface="標楷體" pitchFamily="65" charset="-120"/>
                <a:cs typeface="Andalus" pitchFamily="2" charset="-78"/>
              </a:rPr>
              <a:t> 有 </a:t>
            </a:r>
            <a:r>
              <a:rPr lang="en-US" altLang="zh-TW" sz="2000" dirty="0">
                <a:solidFill>
                  <a:srgbClr val="0C0600"/>
                </a:solidFill>
                <a:latin typeface="Andalus" pitchFamily="2" charset="-78"/>
                <a:ea typeface="標楷體" pitchFamily="65" charset="-120"/>
                <a:cs typeface="Andalus" pitchFamily="2" charset="-78"/>
              </a:rPr>
              <a:t>63 </a:t>
            </a:r>
            <a:r>
              <a:rPr lang="en-US" altLang="zh-TW" sz="2000" dirty="0" err="1">
                <a:solidFill>
                  <a:srgbClr val="0C0600"/>
                </a:solidFill>
                <a:latin typeface="Andalus" pitchFamily="2" charset="-78"/>
                <a:ea typeface="標楷體" pitchFamily="65" charset="-120"/>
                <a:cs typeface="Andalus" pitchFamily="2" charset="-78"/>
              </a:rPr>
              <a:t>amu</a:t>
            </a:r>
            <a:r>
              <a:rPr lang="zh-TW" altLang="en-US" sz="2000" dirty="0">
                <a:solidFill>
                  <a:srgbClr val="0C0600"/>
                </a:solidFill>
                <a:latin typeface="Andalus" pitchFamily="2" charset="-78"/>
                <a:ea typeface="標楷體" pitchFamily="65" charset="-120"/>
                <a:cs typeface="Andalus" pitchFamily="2" charset="-78"/>
              </a:rPr>
              <a:t> 的</a:t>
            </a:r>
            <a:endParaRPr lang="en-US" altLang="zh-TW" sz="2000" dirty="0">
              <a:solidFill>
                <a:srgbClr val="0C0600"/>
              </a:solidFill>
              <a:latin typeface="Andalus" pitchFamily="2" charset="-78"/>
              <a:ea typeface="標楷體" pitchFamily="65" charset="-120"/>
              <a:cs typeface="Andalus" pitchFamily="2" charset="-78"/>
            </a:endParaRPr>
          </a:p>
          <a:p>
            <a:pPr marL="0" lvl="0" indent="0">
              <a:lnSpc>
                <a:spcPts val="2600"/>
              </a:lnSpc>
              <a:spcBef>
                <a:spcPts val="0"/>
              </a:spcBef>
              <a:buNone/>
            </a:pPr>
            <a:r>
              <a:rPr lang="zh-TW" altLang="en-US" sz="2000" dirty="0">
                <a:solidFill>
                  <a:srgbClr val="0C0600"/>
                </a:solidFill>
                <a:latin typeface="Andalus" pitchFamily="2" charset="-78"/>
                <a:ea typeface="標楷體" pitchFamily="65" charset="-120"/>
                <a:cs typeface="Andalus" pitchFamily="2" charset="-78"/>
              </a:rPr>
              <a:t>                 式量。</a:t>
            </a:r>
            <a:endParaRPr lang="en-US" altLang="zh-TW" sz="2000" dirty="0">
              <a:solidFill>
                <a:srgbClr val="0C0600"/>
              </a:solidFill>
              <a:latin typeface="Andalus" pitchFamily="2" charset="-78"/>
              <a:ea typeface="標楷體" pitchFamily="65" charset="-120"/>
              <a:cs typeface="Andalus" pitchFamily="2" charset="-78"/>
            </a:endParaRPr>
          </a:p>
          <a:p>
            <a:pPr marL="0" lvl="0" indent="0">
              <a:lnSpc>
                <a:spcPts val="2600"/>
              </a:lnSpc>
              <a:spcBef>
                <a:spcPts val="0"/>
              </a:spcBef>
              <a:buNone/>
            </a:pPr>
            <a:r>
              <a:rPr lang="zh-TW" altLang="en-US" sz="2000" dirty="0">
                <a:solidFill>
                  <a:srgbClr val="0C0600"/>
                </a:solidFill>
                <a:latin typeface="Andalus" pitchFamily="2" charset="-78"/>
                <a:ea typeface="標楷體" pitchFamily="65" charset="-120"/>
                <a:cs typeface="Andalus" pitchFamily="2" charset="-78"/>
              </a:rPr>
              <a:t>                 式量</a:t>
            </a:r>
            <a:r>
              <a:rPr lang="en-US" altLang="zh-TW" sz="2000" dirty="0">
                <a:solidFill>
                  <a:srgbClr val="0C0600"/>
                </a:solidFill>
                <a:latin typeface="Andalus" pitchFamily="2" charset="-78"/>
                <a:ea typeface="標楷體" pitchFamily="65" charset="-120"/>
                <a:cs typeface="Andalus" pitchFamily="2" charset="-78"/>
              </a:rPr>
              <a:t>=</a:t>
            </a:r>
            <a:r>
              <a:rPr lang="zh-TW" altLang="en-US" sz="2000" dirty="0">
                <a:solidFill>
                  <a:srgbClr val="0C0600"/>
                </a:solidFill>
                <a:latin typeface="Andalus" pitchFamily="2" charset="-78"/>
                <a:ea typeface="標楷體" pitchFamily="65" charset="-120"/>
                <a:cs typeface="Andalus" pitchFamily="2" charset="-78"/>
              </a:rPr>
              <a:t> </a:t>
            </a:r>
            <a:r>
              <a:rPr lang="en-US" altLang="zh-TW" sz="2000" dirty="0">
                <a:solidFill>
                  <a:srgbClr val="0C0600"/>
                </a:solidFill>
                <a:latin typeface="Andalus" pitchFamily="2" charset="-78"/>
                <a:ea typeface="標楷體" pitchFamily="65" charset="-120"/>
                <a:cs typeface="Andalus" pitchFamily="2" charset="-78"/>
              </a:rPr>
              <a:t>(H</a:t>
            </a:r>
            <a:r>
              <a:rPr lang="zh-TW" altLang="en-US" sz="2000" dirty="0">
                <a:solidFill>
                  <a:srgbClr val="0C0600"/>
                </a:solidFill>
                <a:latin typeface="Andalus" pitchFamily="2" charset="-78"/>
                <a:ea typeface="標楷體" pitchFamily="65" charset="-120"/>
                <a:cs typeface="Andalus" pitchFamily="2" charset="-78"/>
              </a:rPr>
              <a:t>的原子量</a:t>
            </a:r>
            <a:r>
              <a:rPr lang="en-US" altLang="zh-TW" sz="2000" dirty="0">
                <a:solidFill>
                  <a:srgbClr val="0C0600"/>
                </a:solidFill>
                <a:latin typeface="Andalus" pitchFamily="2" charset="-78"/>
                <a:ea typeface="標楷體" pitchFamily="65" charset="-120"/>
                <a:cs typeface="Andalus" pitchFamily="2" charset="-78"/>
              </a:rPr>
              <a:t>)</a:t>
            </a:r>
            <a:r>
              <a:rPr lang="zh-TW" altLang="en-US" sz="2000" dirty="0">
                <a:solidFill>
                  <a:srgbClr val="0C0600"/>
                </a:solidFill>
                <a:latin typeface="Andalus" pitchFamily="2" charset="-78"/>
                <a:ea typeface="標楷體" pitchFamily="65" charset="-120"/>
                <a:cs typeface="Andalus" pitchFamily="2" charset="-78"/>
              </a:rPr>
              <a:t> </a:t>
            </a:r>
            <a:r>
              <a:rPr lang="en-US" altLang="zh-TW" sz="2000" dirty="0">
                <a:solidFill>
                  <a:srgbClr val="0C0600"/>
                </a:solidFill>
                <a:latin typeface="Andalus" pitchFamily="2" charset="-78"/>
                <a:ea typeface="標楷體" pitchFamily="65" charset="-120"/>
                <a:cs typeface="Andalus" pitchFamily="2" charset="-78"/>
              </a:rPr>
              <a:t>+</a:t>
            </a:r>
            <a:r>
              <a:rPr lang="zh-TW" altLang="en-US" sz="2000" dirty="0">
                <a:solidFill>
                  <a:srgbClr val="0C0600"/>
                </a:solidFill>
                <a:latin typeface="Andalus" pitchFamily="2" charset="-78"/>
                <a:ea typeface="標楷體" pitchFamily="65" charset="-120"/>
                <a:cs typeface="Andalus" pitchFamily="2" charset="-78"/>
              </a:rPr>
              <a:t> </a:t>
            </a:r>
            <a:r>
              <a:rPr lang="en-US" altLang="zh-TW" sz="2000" dirty="0">
                <a:solidFill>
                  <a:srgbClr val="0C0600"/>
                </a:solidFill>
                <a:latin typeface="Andalus" pitchFamily="2" charset="-78"/>
                <a:ea typeface="標楷體" pitchFamily="65" charset="-120"/>
                <a:cs typeface="Andalus" pitchFamily="2" charset="-78"/>
              </a:rPr>
              <a:t>(N</a:t>
            </a:r>
            <a:r>
              <a:rPr lang="zh-TW" altLang="en-US" sz="2000" dirty="0">
                <a:solidFill>
                  <a:srgbClr val="0C0600"/>
                </a:solidFill>
                <a:latin typeface="Andalus" pitchFamily="2" charset="-78"/>
                <a:ea typeface="標楷體" pitchFamily="65" charset="-120"/>
                <a:cs typeface="Andalus" pitchFamily="2" charset="-78"/>
              </a:rPr>
              <a:t>的原子量</a:t>
            </a:r>
            <a:r>
              <a:rPr lang="en-US" altLang="zh-TW" sz="2000" dirty="0">
                <a:solidFill>
                  <a:srgbClr val="0C0600"/>
                </a:solidFill>
                <a:latin typeface="Andalus" pitchFamily="2" charset="-78"/>
                <a:ea typeface="標楷體" pitchFamily="65" charset="-120"/>
                <a:cs typeface="Andalus" pitchFamily="2" charset="-78"/>
              </a:rPr>
              <a:t>)</a:t>
            </a:r>
            <a:r>
              <a:rPr lang="zh-TW" altLang="en-US" sz="2000" dirty="0">
                <a:solidFill>
                  <a:srgbClr val="0C0600"/>
                </a:solidFill>
                <a:latin typeface="Andalus" pitchFamily="2" charset="-78"/>
                <a:ea typeface="標楷體" pitchFamily="65" charset="-120"/>
                <a:cs typeface="Andalus" pitchFamily="2" charset="-78"/>
              </a:rPr>
              <a:t> </a:t>
            </a:r>
            <a:r>
              <a:rPr lang="en-US" altLang="zh-TW" sz="2000" dirty="0">
                <a:solidFill>
                  <a:srgbClr val="0C0600"/>
                </a:solidFill>
                <a:latin typeface="Andalus" pitchFamily="2" charset="-78"/>
                <a:ea typeface="標楷體" pitchFamily="65" charset="-120"/>
                <a:cs typeface="Andalus" pitchFamily="2" charset="-78"/>
              </a:rPr>
              <a:t>+ 3(O</a:t>
            </a:r>
            <a:r>
              <a:rPr lang="zh-TW" altLang="en-US" sz="2000" dirty="0">
                <a:solidFill>
                  <a:srgbClr val="0C0600"/>
                </a:solidFill>
                <a:latin typeface="Andalus" pitchFamily="2" charset="-78"/>
                <a:ea typeface="標楷體" pitchFamily="65" charset="-120"/>
                <a:cs typeface="Andalus" pitchFamily="2" charset="-78"/>
              </a:rPr>
              <a:t>的原子量</a:t>
            </a:r>
            <a:r>
              <a:rPr lang="en-US" altLang="zh-TW" sz="2000" dirty="0">
                <a:solidFill>
                  <a:srgbClr val="0C0600"/>
                </a:solidFill>
                <a:latin typeface="Andalus" pitchFamily="2" charset="-78"/>
                <a:ea typeface="標楷體" pitchFamily="65" charset="-120"/>
                <a:cs typeface="Andalus" pitchFamily="2" charset="-78"/>
              </a:rPr>
              <a:t>)</a:t>
            </a:r>
          </a:p>
          <a:p>
            <a:pPr marL="0" lvl="0" indent="0">
              <a:lnSpc>
                <a:spcPts val="2600"/>
              </a:lnSpc>
              <a:spcBef>
                <a:spcPts val="0"/>
              </a:spcBef>
              <a:buNone/>
            </a:pPr>
            <a:r>
              <a:rPr lang="zh-TW" altLang="en-US" sz="2000" dirty="0">
                <a:solidFill>
                  <a:srgbClr val="0C0600"/>
                </a:solidFill>
                <a:latin typeface="Andalus" pitchFamily="2" charset="-78"/>
                <a:ea typeface="標楷體" pitchFamily="65" charset="-120"/>
                <a:cs typeface="Andalus" pitchFamily="2" charset="-78"/>
              </a:rPr>
              <a:t>                         </a:t>
            </a:r>
            <a:r>
              <a:rPr lang="en-US" altLang="zh-TW" sz="2000" dirty="0">
                <a:solidFill>
                  <a:srgbClr val="0C0600"/>
                </a:solidFill>
                <a:latin typeface="Andalus" pitchFamily="2" charset="-78"/>
                <a:ea typeface="標楷體" pitchFamily="65" charset="-120"/>
                <a:cs typeface="Andalus" pitchFamily="2" charset="-78"/>
              </a:rPr>
              <a:t>=</a:t>
            </a:r>
            <a:r>
              <a:rPr lang="zh-TW" altLang="en-US" sz="2000" dirty="0">
                <a:solidFill>
                  <a:srgbClr val="0C0600"/>
                </a:solidFill>
                <a:latin typeface="Andalus" pitchFamily="2" charset="-78"/>
                <a:ea typeface="標楷體" pitchFamily="65" charset="-120"/>
                <a:cs typeface="Andalus" pitchFamily="2" charset="-78"/>
              </a:rPr>
              <a:t> </a:t>
            </a:r>
            <a:r>
              <a:rPr lang="en-US" altLang="zh-TW" sz="2000" dirty="0">
                <a:solidFill>
                  <a:srgbClr val="0C0600"/>
                </a:solidFill>
                <a:latin typeface="Andalus" pitchFamily="2" charset="-78"/>
                <a:ea typeface="標楷體" pitchFamily="65" charset="-120"/>
                <a:cs typeface="Andalus" pitchFamily="2" charset="-78"/>
              </a:rPr>
              <a:t>1.0 </a:t>
            </a:r>
            <a:r>
              <a:rPr lang="en-US" altLang="zh-TW" sz="2000" dirty="0" err="1">
                <a:solidFill>
                  <a:srgbClr val="0C0600"/>
                </a:solidFill>
                <a:latin typeface="Andalus" pitchFamily="2" charset="-78"/>
                <a:ea typeface="標楷體" pitchFamily="65" charset="-120"/>
                <a:cs typeface="Andalus" pitchFamily="2" charset="-78"/>
              </a:rPr>
              <a:t>amu</a:t>
            </a:r>
            <a:r>
              <a:rPr lang="en-US" altLang="zh-TW" sz="2000" dirty="0">
                <a:solidFill>
                  <a:srgbClr val="0C0600"/>
                </a:solidFill>
                <a:latin typeface="Andalus" pitchFamily="2" charset="-78"/>
                <a:ea typeface="標楷體" pitchFamily="65" charset="-120"/>
                <a:cs typeface="Andalus" pitchFamily="2" charset="-78"/>
              </a:rPr>
              <a:t> + 14.0 </a:t>
            </a:r>
            <a:r>
              <a:rPr lang="en-US" altLang="zh-TW" sz="2000" dirty="0" err="1">
                <a:solidFill>
                  <a:srgbClr val="0C0600"/>
                </a:solidFill>
                <a:latin typeface="Andalus" pitchFamily="2" charset="-78"/>
                <a:ea typeface="標楷體" pitchFamily="65" charset="-120"/>
                <a:cs typeface="Andalus" pitchFamily="2" charset="-78"/>
              </a:rPr>
              <a:t>amu</a:t>
            </a:r>
            <a:r>
              <a:rPr lang="en-US" altLang="zh-TW" sz="2000" dirty="0">
                <a:solidFill>
                  <a:srgbClr val="0C0600"/>
                </a:solidFill>
                <a:latin typeface="Andalus" pitchFamily="2" charset="-78"/>
                <a:ea typeface="標楷體" pitchFamily="65" charset="-120"/>
                <a:cs typeface="Andalus" pitchFamily="2" charset="-78"/>
              </a:rPr>
              <a:t> + 3(16.0 </a:t>
            </a:r>
            <a:r>
              <a:rPr lang="en-US" altLang="zh-TW" sz="2000" dirty="0" err="1">
                <a:solidFill>
                  <a:srgbClr val="0C0600"/>
                </a:solidFill>
                <a:latin typeface="Andalus" pitchFamily="2" charset="-78"/>
                <a:ea typeface="標楷體" pitchFamily="65" charset="-120"/>
                <a:cs typeface="Andalus" pitchFamily="2" charset="-78"/>
              </a:rPr>
              <a:t>amu</a:t>
            </a:r>
            <a:r>
              <a:rPr lang="en-US" altLang="zh-TW" sz="2000" dirty="0">
                <a:solidFill>
                  <a:srgbClr val="0C0600"/>
                </a:solidFill>
                <a:latin typeface="Andalus" pitchFamily="2" charset="-78"/>
                <a:ea typeface="標楷體" pitchFamily="65" charset="-120"/>
                <a:cs typeface="Andalus" pitchFamily="2" charset="-78"/>
              </a:rPr>
              <a:t>)</a:t>
            </a:r>
          </a:p>
          <a:p>
            <a:pPr marL="0" lvl="0" indent="0">
              <a:lnSpc>
                <a:spcPts val="2600"/>
              </a:lnSpc>
              <a:spcBef>
                <a:spcPts val="0"/>
              </a:spcBef>
            </a:pPr>
            <a:r>
              <a:rPr lang="zh-TW" altLang="en-US" sz="2000" dirty="0">
                <a:solidFill>
                  <a:srgbClr val="0C0600"/>
                </a:solidFill>
                <a:latin typeface="Andalus" pitchFamily="2" charset="-78"/>
                <a:ea typeface="標楷體" pitchFamily="65" charset="-120"/>
                <a:cs typeface="Andalus" pitchFamily="2" charset="-78"/>
              </a:rPr>
              <a:t>  分子式的組成百分比 </a:t>
            </a:r>
            <a:r>
              <a:rPr lang="en-US" altLang="zh-TW" sz="2000" dirty="0">
                <a:solidFill>
                  <a:srgbClr val="0C0600"/>
                </a:solidFill>
                <a:latin typeface="Andalus" pitchFamily="2" charset="-78"/>
                <a:ea typeface="標楷體" pitchFamily="65" charset="-120"/>
                <a:cs typeface="Andalus" pitchFamily="2" charset="-78"/>
              </a:rPr>
              <a:t>:</a:t>
            </a:r>
            <a:r>
              <a:rPr lang="zh-TW" altLang="en-US" sz="2000" dirty="0">
                <a:solidFill>
                  <a:srgbClr val="0C0600"/>
                </a:solidFill>
                <a:latin typeface="Andalus" pitchFamily="2" charset="-78"/>
                <a:ea typeface="標楷體" pitchFamily="65" charset="-120"/>
                <a:cs typeface="Andalus" pitchFamily="2" charset="-78"/>
              </a:rPr>
              <a:t> 每個元素在化合物中的質量百分比。</a:t>
            </a:r>
            <a:endParaRPr lang="en-US" altLang="zh-TW" sz="2000" dirty="0">
              <a:solidFill>
                <a:srgbClr val="0C0600"/>
              </a:solidFill>
              <a:latin typeface="Andalus" pitchFamily="2" charset="-78"/>
              <a:ea typeface="標楷體" pitchFamily="65" charset="-120"/>
              <a:cs typeface="Andalus" pitchFamily="2" charset="-78"/>
            </a:endParaRPr>
          </a:p>
          <a:p>
            <a:pPr marL="0" indent="0">
              <a:buNone/>
            </a:pPr>
            <a:endParaRPr lang="en-US" altLang="zh-TW" sz="2000" dirty="0" smtClean="0">
              <a:solidFill>
                <a:srgbClr val="0C0600"/>
              </a:solidFill>
              <a:latin typeface="Andalus" pitchFamily="2" charset="-78"/>
              <a:ea typeface="標楷體" pitchFamily="65" charset="-120"/>
              <a:cs typeface="Andalus" pitchFamily="2" charset="-78"/>
            </a:endParaRPr>
          </a:p>
          <a:p>
            <a:pPr marL="0" indent="0">
              <a:buNone/>
            </a:pPr>
            <a:r>
              <a:rPr lang="zh-TW" altLang="en-US" sz="2000" dirty="0">
                <a:solidFill>
                  <a:srgbClr val="0C0600"/>
                </a:solidFill>
                <a:latin typeface="Andalus" pitchFamily="2" charset="-78"/>
                <a:ea typeface="標楷體" pitchFamily="65" charset="-120"/>
                <a:cs typeface="Andalus" pitchFamily="2" charset="-78"/>
              </a:rPr>
              <a:t> </a:t>
            </a:r>
            <a:r>
              <a:rPr lang="zh-TW" altLang="en-US" sz="2000" dirty="0" smtClean="0">
                <a:solidFill>
                  <a:srgbClr val="0C0600"/>
                </a:solidFill>
                <a:latin typeface="Andalus" pitchFamily="2" charset="-78"/>
                <a:ea typeface="標楷體" pitchFamily="65" charset="-120"/>
                <a:cs typeface="Andalus" pitchFamily="2" charset="-78"/>
              </a:rPr>
              <a:t>                              </a:t>
            </a:r>
            <a:r>
              <a:rPr lang="en-US" altLang="zh-TW" dirty="0" smtClean="0"/>
              <a:t>=</a:t>
            </a:r>
          </a:p>
          <a:p>
            <a:pPr marL="0" indent="0">
              <a:buNone/>
            </a:pPr>
            <a:endParaRPr lang="en-US" altLang="zh-TW" sz="2000" dirty="0"/>
          </a:p>
          <a:p>
            <a:pPr marL="0" indent="0">
              <a:buNone/>
            </a:pPr>
            <a:r>
              <a:rPr lang="zh-TW" altLang="en-US" sz="2000" dirty="0" smtClean="0"/>
              <a:t> 莫耳 </a:t>
            </a:r>
            <a:r>
              <a:rPr lang="en-US" altLang="zh-TW" sz="2000" dirty="0" smtClean="0"/>
              <a:t>: </a:t>
            </a:r>
            <a:r>
              <a:rPr lang="zh-TW" altLang="en-US" sz="2000" dirty="0" smtClean="0"/>
              <a:t>指 </a:t>
            </a:r>
            <a:r>
              <a:rPr lang="en-US" altLang="zh-TW" sz="2000" dirty="0" smtClean="0"/>
              <a:t>6.02×1023 </a:t>
            </a:r>
            <a:r>
              <a:rPr lang="zh-TW" altLang="en-US" sz="2000" dirty="0" smtClean="0"/>
              <a:t>個物體。這個數字稱為「亞佛加厥常數」。</a:t>
            </a:r>
            <a:endParaRPr lang="zh-TW" altLang="en-US" sz="2000" dirty="0"/>
          </a:p>
        </p:txBody>
      </p:sp>
      <p:pic>
        <p:nvPicPr>
          <p:cNvPr id="4" name="圖片 3" descr="擷取.JPG"/>
          <p:cNvPicPr>
            <a:picLocks noChangeAspect="1"/>
          </p:cNvPicPr>
          <p:nvPr/>
        </p:nvPicPr>
        <p:blipFill>
          <a:blip r:embed="rId2" cstate="print">
            <a:lum bright="-20000" contrast="40000"/>
          </a:blip>
          <a:stretch>
            <a:fillRect/>
          </a:stretch>
        </p:blipFill>
        <p:spPr>
          <a:xfrm>
            <a:off x="2415806" y="4384833"/>
            <a:ext cx="3581400" cy="676275"/>
          </a:xfrm>
          <a:prstGeom prst="rect">
            <a:avLst/>
          </a:prstGeom>
        </p:spPr>
      </p:pic>
    </p:spTree>
    <p:extLst>
      <p:ext uri="{BB962C8B-B14F-4D97-AF65-F5344CB8AC3E}">
        <p14:creationId xmlns:p14="http://schemas.microsoft.com/office/powerpoint/2010/main" val="389946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88640"/>
            <a:ext cx="8784976" cy="6480720"/>
          </a:xfrm>
        </p:spPr>
        <p:txBody>
          <a:bodyPr/>
          <a:lstStyle/>
          <a:p>
            <a:endParaRPr lang="en-US" altLang="zh-TW" sz="2400" dirty="0" smtClean="0"/>
          </a:p>
          <a:p>
            <a:endParaRPr lang="en-US" altLang="zh-TW" sz="2400" dirty="0"/>
          </a:p>
          <a:p>
            <a:endParaRPr lang="en-US" altLang="zh-TW" sz="2400" dirty="0" smtClean="0"/>
          </a:p>
          <a:p>
            <a:r>
              <a:rPr lang="zh-TW" altLang="en-US" sz="2400" dirty="0" smtClean="0"/>
              <a:t>實驗藥品</a:t>
            </a:r>
          </a:p>
          <a:p>
            <a:pPr marL="514350" indent="-514350">
              <a:buAutoNum type="arabicPeriod"/>
            </a:pPr>
            <a:r>
              <a:rPr lang="zh-TW" altLang="en-US" sz="2400" dirty="0" smtClean="0"/>
              <a:t>鋅  </a:t>
            </a:r>
            <a:r>
              <a:rPr lang="en-US" altLang="zh-TW" sz="2400" dirty="0" smtClean="0"/>
              <a:t>2. </a:t>
            </a:r>
            <a:r>
              <a:rPr lang="zh-TW" altLang="en-US" sz="2400" dirty="0" smtClean="0"/>
              <a:t>銅  </a:t>
            </a:r>
            <a:r>
              <a:rPr lang="en-US" altLang="zh-TW" sz="2400" dirty="0" smtClean="0"/>
              <a:t>3. </a:t>
            </a:r>
            <a:r>
              <a:rPr lang="zh-TW" altLang="en-US" sz="2400" dirty="0" smtClean="0"/>
              <a:t>硫粉  </a:t>
            </a:r>
            <a:r>
              <a:rPr lang="en-US" altLang="zh-TW" sz="2400" dirty="0" smtClean="0"/>
              <a:t>4. </a:t>
            </a:r>
            <a:r>
              <a:rPr lang="zh-TW" altLang="en-US" sz="2400" dirty="0" smtClean="0"/>
              <a:t>鹽酸</a:t>
            </a:r>
            <a:endParaRPr lang="en-US" altLang="zh-TW" sz="2400" dirty="0" smtClean="0"/>
          </a:p>
          <a:p>
            <a:pPr marL="0" indent="0">
              <a:buNone/>
            </a:pPr>
            <a:r>
              <a:rPr lang="zh-TW" altLang="en-US" sz="2400" dirty="0" smtClean="0"/>
              <a:t>實驗儀器</a:t>
            </a:r>
          </a:p>
          <a:p>
            <a:pPr marL="0" indent="0">
              <a:buNone/>
            </a:pPr>
            <a:r>
              <a:rPr lang="zh-TW" altLang="en-US" sz="2400" dirty="0" smtClean="0"/>
              <a:t> </a:t>
            </a:r>
            <a:r>
              <a:rPr lang="en-US" altLang="zh-TW" sz="2400" dirty="0" smtClean="0"/>
              <a:t>1. </a:t>
            </a:r>
            <a:r>
              <a:rPr lang="zh-TW" altLang="en-US" sz="2400" dirty="0" smtClean="0"/>
              <a:t>蒸發皿 </a:t>
            </a:r>
            <a:r>
              <a:rPr lang="en-US" altLang="zh-TW" sz="2400" dirty="0" smtClean="0"/>
              <a:t>2. </a:t>
            </a:r>
            <a:r>
              <a:rPr lang="zh-TW" altLang="en-US" sz="2400" dirty="0" smtClean="0"/>
              <a:t>坩鍋 </a:t>
            </a:r>
            <a:r>
              <a:rPr lang="en-US" altLang="zh-TW" sz="2400" dirty="0" smtClean="0"/>
              <a:t>3. </a:t>
            </a:r>
            <a:r>
              <a:rPr lang="zh-TW" altLang="en-US" sz="2400" dirty="0" smtClean="0"/>
              <a:t>玻棒 </a:t>
            </a:r>
            <a:r>
              <a:rPr lang="en-US" altLang="zh-TW" sz="2400" dirty="0" smtClean="0"/>
              <a:t>4. </a:t>
            </a:r>
            <a:r>
              <a:rPr lang="zh-TW" altLang="en-US" sz="2400" dirty="0" smtClean="0"/>
              <a:t>燒杯  </a:t>
            </a:r>
            <a:r>
              <a:rPr lang="en-US" altLang="zh-TW" sz="2400" dirty="0" smtClean="0"/>
              <a:t>5. </a:t>
            </a:r>
            <a:r>
              <a:rPr lang="zh-TW" altLang="en-US" sz="2400" dirty="0" smtClean="0"/>
              <a:t>加熱板</a:t>
            </a:r>
            <a:endParaRPr lang="en-US" altLang="zh-TW" sz="2400" dirty="0" smtClean="0"/>
          </a:p>
          <a:p>
            <a:pPr marL="0" indent="0">
              <a:buNone/>
            </a:pPr>
            <a:endParaRPr lang="en-US" altLang="zh-TW" sz="2400" dirty="0"/>
          </a:p>
          <a:p>
            <a:pPr marL="0" indent="0">
              <a:buNone/>
            </a:pPr>
            <a:r>
              <a:rPr lang="zh-TW" altLang="en-US" sz="2400" dirty="0" smtClean="0"/>
              <a:t> 鋅加入</a:t>
            </a:r>
            <a:r>
              <a:rPr lang="zh-TW" altLang="en-US" sz="2400" dirty="0"/>
              <a:t>鹽酸</a:t>
            </a:r>
            <a:r>
              <a:rPr lang="en-US" altLang="zh-TW" sz="2400" dirty="0" smtClean="0">
                <a:latin typeface="新細明體"/>
                <a:ea typeface="新細明體"/>
              </a:rPr>
              <a:t>，</a:t>
            </a:r>
            <a:r>
              <a:rPr lang="zh-TW" altLang="en-US" sz="2400" dirty="0" smtClean="0">
                <a:latin typeface="新細明體"/>
                <a:ea typeface="新細明體"/>
              </a:rPr>
              <a:t>產生氫氣</a:t>
            </a:r>
            <a:endParaRPr lang="zh-TW" altLang="en-US" sz="2400" dirty="0" smtClean="0"/>
          </a:p>
          <a:p>
            <a:pPr marL="0" indent="0">
              <a:buNone/>
            </a:pPr>
            <a:endParaRPr lang="zh-TW" altLang="en-US" dirty="0" smtClean="0"/>
          </a:p>
          <a:p>
            <a:endParaRPr lang="zh-TW" altLang="en-US" dirty="0"/>
          </a:p>
        </p:txBody>
      </p:sp>
    </p:spTree>
    <p:extLst>
      <p:ext uri="{BB962C8B-B14F-4D97-AF65-F5344CB8AC3E}">
        <p14:creationId xmlns:p14="http://schemas.microsoft.com/office/powerpoint/2010/main" val="181479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0"/>
            <a:ext cx="9036496" cy="6858000"/>
          </a:xfrm>
        </p:spPr>
        <p:txBody>
          <a:bodyPr>
            <a:normAutofit/>
          </a:bodyPr>
          <a:lstStyle/>
          <a:p>
            <a:pPr marL="0" indent="0">
              <a:buNone/>
            </a:pPr>
            <a:r>
              <a:rPr lang="zh-TW" altLang="en-US" sz="3600" b="1" dirty="0" smtClean="0">
                <a:latin typeface="Andalus" pitchFamily="2" charset="-78"/>
                <a:ea typeface="標楷體" pitchFamily="65" charset="-120"/>
                <a:cs typeface="Andalus" pitchFamily="2" charset="-78"/>
              </a:rPr>
              <a:t>實驗步驟</a:t>
            </a:r>
            <a:endParaRPr lang="en-US" altLang="zh-TW" sz="3600" b="1" dirty="0" smtClean="0">
              <a:latin typeface="Andalus" pitchFamily="2" charset="-78"/>
              <a:ea typeface="標楷體" pitchFamily="65" charset="-120"/>
              <a:cs typeface="Andalus" pitchFamily="2" charset="-78"/>
            </a:endParaRPr>
          </a:p>
          <a:p>
            <a:pPr marL="0" indent="0">
              <a:buNone/>
            </a:pPr>
            <a:endParaRPr lang="en-US" altLang="zh-TW" sz="2000" b="1" dirty="0">
              <a:latin typeface="Andalus" pitchFamily="2" charset="-78"/>
              <a:ea typeface="標楷體" pitchFamily="65" charset="-120"/>
              <a:cs typeface="Andalus" pitchFamily="2" charset="-78"/>
            </a:endParaRPr>
          </a:p>
          <a:p>
            <a:pPr marL="514350" indent="-514350">
              <a:buAutoNum type="alphaUcPeriod"/>
            </a:pPr>
            <a:r>
              <a:rPr lang="zh-TW" altLang="en-US" sz="2800" b="1" dirty="0" smtClean="0">
                <a:latin typeface="Andalus" pitchFamily="2" charset="-78"/>
                <a:ea typeface="標楷體" pitchFamily="65" charset="-120"/>
                <a:cs typeface="Andalus" pitchFamily="2" charset="-78"/>
              </a:rPr>
              <a:t>氯化鋅 </a:t>
            </a:r>
            <a:r>
              <a:rPr lang="en-US" altLang="zh-TW" sz="2800" b="1" dirty="0" smtClean="0">
                <a:latin typeface="Andalus" pitchFamily="2" charset="-78"/>
                <a:ea typeface="標楷體" pitchFamily="65" charset="-120"/>
                <a:cs typeface="Andalus" pitchFamily="2" charset="-78"/>
              </a:rPr>
              <a:t>ZnCl</a:t>
            </a:r>
            <a:r>
              <a:rPr lang="en-US" altLang="zh-TW" sz="2800" b="1" baseline="-25000" dirty="0" smtClean="0">
                <a:latin typeface="Andalus" pitchFamily="2" charset="-78"/>
                <a:ea typeface="標楷體" pitchFamily="65" charset="-120"/>
                <a:cs typeface="Andalus" pitchFamily="2" charset="-78"/>
              </a:rPr>
              <a:t>2</a:t>
            </a:r>
            <a:endParaRPr lang="en-US" altLang="zh-TW" sz="2000" b="1" baseline="-25000" dirty="0" smtClean="0">
              <a:latin typeface="Andalus" pitchFamily="2" charset="-78"/>
              <a:ea typeface="標楷體" pitchFamily="65" charset="-120"/>
              <a:cs typeface="Andalus" pitchFamily="2" charset="-78"/>
            </a:endParaRPr>
          </a:p>
          <a:p>
            <a:pPr marL="0" indent="0">
              <a:lnSpc>
                <a:spcPts val="2600"/>
              </a:lnSpc>
              <a:buNone/>
            </a:pPr>
            <a:r>
              <a:rPr lang="zh-TW" altLang="en-US" sz="2000" baseline="-25000" dirty="0" smtClean="0">
                <a:latin typeface="Andalus" pitchFamily="2" charset="-78"/>
                <a:ea typeface="標楷體" pitchFamily="65" charset="-120"/>
                <a:cs typeface="Andalus" pitchFamily="2" charset="-78"/>
              </a:rPr>
              <a:t> </a:t>
            </a: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1.</a:t>
            </a:r>
            <a:r>
              <a:rPr lang="zh-TW" altLang="en-US" sz="2000" dirty="0" smtClean="0">
                <a:latin typeface="Andalus" pitchFamily="2" charset="-78"/>
                <a:ea typeface="標楷體" pitchFamily="65" charset="-120"/>
                <a:cs typeface="Andalus" pitchFamily="2" charset="-78"/>
              </a:rPr>
              <a:t> 將乾淨的蒸發皿秤重並記錄。</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2.</a:t>
            </a:r>
            <a:r>
              <a:rPr lang="zh-TW" altLang="en-US" sz="2000" dirty="0" smtClean="0">
                <a:latin typeface="Andalus" pitchFamily="2" charset="-78"/>
                <a:ea typeface="標楷體" pitchFamily="65" charset="-120"/>
                <a:cs typeface="Andalus" pitchFamily="2" charset="-78"/>
              </a:rPr>
              <a:t> 加入 </a:t>
            </a:r>
            <a:r>
              <a:rPr lang="en-US" altLang="zh-TW" sz="2000" dirty="0" smtClean="0">
                <a:latin typeface="Andalus" pitchFamily="2" charset="-78"/>
                <a:ea typeface="標楷體" pitchFamily="65" charset="-120"/>
                <a:cs typeface="Andalus" pitchFamily="2" charset="-78"/>
              </a:rPr>
              <a:t>0.25 g </a:t>
            </a:r>
            <a:r>
              <a:rPr lang="zh-TW" altLang="en-US" sz="2000" dirty="0" smtClean="0">
                <a:latin typeface="Andalus" pitchFamily="2" charset="-78"/>
                <a:ea typeface="標楷體" pitchFamily="65" charset="-120"/>
                <a:cs typeface="Andalus" pitchFamily="2" charset="-78"/>
              </a:rPr>
              <a:t>的鋅</a:t>
            </a:r>
            <a:r>
              <a:rPr lang="en-US" altLang="zh-TW" sz="2000" dirty="0" smtClean="0">
                <a:latin typeface="Andalus" pitchFamily="2" charset="-78"/>
                <a:ea typeface="標楷體" pitchFamily="65" charset="-120"/>
                <a:cs typeface="Andalus" pitchFamily="2" charset="-78"/>
              </a:rPr>
              <a:t>(</a:t>
            </a:r>
            <a:r>
              <a:rPr lang="zh-TW" altLang="en-US" sz="2000" dirty="0" smtClean="0">
                <a:latin typeface="Andalus" pitchFamily="2" charset="-78"/>
                <a:ea typeface="標楷體" pitchFamily="65" charset="-120"/>
                <a:cs typeface="Andalus" pitchFamily="2" charset="-78"/>
              </a:rPr>
              <a:t>最好先磨成粉狀</a:t>
            </a:r>
            <a:r>
              <a:rPr lang="en-US" altLang="zh-TW" sz="2000" dirty="0" smtClean="0">
                <a:latin typeface="Andalus" pitchFamily="2" charset="-78"/>
                <a:ea typeface="標楷體" pitchFamily="65" charset="-120"/>
                <a:cs typeface="Andalus" pitchFamily="2" charset="-78"/>
              </a:rPr>
              <a:t>)</a:t>
            </a:r>
            <a:r>
              <a:rPr lang="zh-TW" altLang="en-US" sz="2000" dirty="0" smtClean="0">
                <a:latin typeface="Andalus" pitchFamily="2" charset="-78"/>
                <a:ea typeface="標楷體" pitchFamily="65" charset="-120"/>
                <a:cs typeface="Andalus" pitchFamily="2" charset="-78"/>
              </a:rPr>
              <a:t>至秤過重的蒸發皿。</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3.</a:t>
            </a:r>
            <a:r>
              <a:rPr lang="zh-TW" altLang="en-US" sz="2000" dirty="0" smtClean="0">
                <a:latin typeface="Andalus" pitchFamily="2" charset="-78"/>
                <a:ea typeface="標楷體" pitchFamily="65" charset="-120"/>
                <a:cs typeface="Andalus" pitchFamily="2" charset="-78"/>
              </a:rPr>
              <a:t> 緩慢加入 </a:t>
            </a:r>
            <a:r>
              <a:rPr lang="en-US" altLang="zh-TW" sz="2000" dirty="0" smtClean="0">
                <a:latin typeface="Andalus" pitchFamily="2" charset="-78"/>
                <a:ea typeface="標楷體" pitchFamily="65" charset="-120"/>
                <a:cs typeface="Andalus" pitchFamily="2" charset="-78"/>
              </a:rPr>
              <a:t>15 mL 6 M</a:t>
            </a:r>
            <a:r>
              <a:rPr lang="zh-TW" altLang="en-US" sz="2000" dirty="0" smtClean="0">
                <a:latin typeface="Andalus" pitchFamily="2" charset="-78"/>
                <a:ea typeface="標楷體" pitchFamily="65" charset="-120"/>
                <a:cs typeface="Andalus" pitchFamily="2" charset="-78"/>
              </a:rPr>
              <a:t> </a:t>
            </a:r>
            <a:r>
              <a:rPr lang="en-US" altLang="zh-TW" sz="2000" dirty="0" err="1" smtClean="0">
                <a:latin typeface="Andalus" pitchFamily="2" charset="-78"/>
                <a:ea typeface="標楷體" pitchFamily="65" charset="-120"/>
                <a:cs typeface="Andalus" pitchFamily="2" charset="-78"/>
              </a:rPr>
              <a:t>HCl</a:t>
            </a:r>
            <a:r>
              <a:rPr lang="en-US" altLang="zh-TW" sz="2000" dirty="0" smtClean="0">
                <a:latin typeface="Andalus" pitchFamily="2" charset="-78"/>
                <a:ea typeface="標楷體" pitchFamily="65" charset="-120"/>
                <a:cs typeface="Andalus" pitchFamily="2" charset="-78"/>
              </a:rPr>
              <a:t> </a:t>
            </a:r>
            <a:r>
              <a:rPr lang="zh-TW" altLang="en-US" sz="2000" dirty="0" smtClean="0">
                <a:latin typeface="Andalus" pitchFamily="2" charset="-78"/>
                <a:ea typeface="標楷體" pitchFamily="65" charset="-120"/>
                <a:cs typeface="Andalus" pitchFamily="2" charset="-78"/>
              </a:rPr>
              <a:t>並緩慢地攪拌，會產生氫氣。  </a:t>
            </a:r>
            <a:r>
              <a:rPr lang="en-US" altLang="zh-TW" sz="2000" dirty="0" smtClean="0">
                <a:latin typeface="Andalus" pitchFamily="2" charset="-78"/>
                <a:ea typeface="標楷體" pitchFamily="65" charset="-120"/>
                <a:cs typeface="Andalus" pitchFamily="2" charset="-78"/>
              </a:rPr>
              <a:t> </a:t>
            </a: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4. </a:t>
            </a:r>
            <a:r>
              <a:rPr lang="zh-TW" altLang="en-US" sz="2000" dirty="0" smtClean="0">
                <a:latin typeface="Andalus" pitchFamily="2" charset="-78"/>
                <a:ea typeface="標楷體" pitchFamily="65" charset="-120"/>
                <a:cs typeface="Andalus" pitchFamily="2" charset="-78"/>
              </a:rPr>
              <a:t>若還有剩下未溶解的鋅，再加入酸，直至所有的鋅完全   </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溶解。</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en-US" altLang="zh-TW" sz="2000" dirty="0" smtClean="0">
                <a:latin typeface="Andalus" pitchFamily="2" charset="-78"/>
                <a:ea typeface="標楷體" pitchFamily="65" charset="-120"/>
                <a:cs typeface="Andalus" pitchFamily="2" charset="-78"/>
              </a:rPr>
              <a:t> </a:t>
            </a: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5.</a:t>
            </a:r>
            <a:r>
              <a:rPr lang="zh-TW" altLang="en-US" sz="2000" dirty="0" smtClean="0">
                <a:latin typeface="Andalus" pitchFamily="2" charset="-78"/>
                <a:ea typeface="標楷體" pitchFamily="65" charset="-120"/>
                <a:cs typeface="Andalus" pitchFamily="2" charset="-78"/>
              </a:rPr>
              <a:t> 先用蒸氣浴加熱蒸發皿，讓大部分的液體揮發後，再用</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加熱板直接加熱。</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6.</a:t>
            </a:r>
            <a:r>
              <a:rPr lang="zh-TW" altLang="en-US" sz="2000" dirty="0" smtClean="0">
                <a:latin typeface="Andalus" pitchFamily="2" charset="-78"/>
                <a:ea typeface="標楷體" pitchFamily="65" charset="-120"/>
                <a:cs typeface="Andalus" pitchFamily="2" charset="-78"/>
              </a:rPr>
              <a:t> 當蒸發皿裡的化合物看起來有點模糊狀時移開，讓蒸發</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皿回至室溫後秤重並記錄。</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7.</a:t>
            </a:r>
            <a:r>
              <a:rPr lang="zh-TW" altLang="en-US" sz="2000" dirty="0" smtClean="0">
                <a:latin typeface="Andalus" pitchFamily="2" charset="-78"/>
                <a:ea typeface="標楷體" pitchFamily="65" charset="-120"/>
                <a:cs typeface="Andalus" pitchFamily="2" charset="-78"/>
              </a:rPr>
              <a:t> 再一次緩慢加熱蒸發皿，冷卻並再次秤重記錄。若兩次</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重量相差 </a:t>
            </a:r>
            <a:r>
              <a:rPr lang="en-US" altLang="zh-TW" sz="2000" dirty="0" smtClean="0">
                <a:latin typeface="Andalus" pitchFamily="2" charset="-78"/>
                <a:ea typeface="標楷體" pitchFamily="65" charset="-120"/>
                <a:cs typeface="Andalus" pitchFamily="2" charset="-78"/>
              </a:rPr>
              <a:t>0.02 g </a:t>
            </a:r>
            <a:r>
              <a:rPr lang="zh-TW" altLang="en-US" sz="2000" dirty="0" smtClean="0">
                <a:latin typeface="Andalus" pitchFamily="2" charset="-78"/>
                <a:ea typeface="標楷體" pitchFamily="65" charset="-120"/>
                <a:cs typeface="Andalus" pitchFamily="2" charset="-78"/>
              </a:rPr>
              <a:t>時，則需重複加熱直至兩次重量相差在</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0.02 g </a:t>
            </a:r>
            <a:r>
              <a:rPr lang="zh-TW" altLang="en-US" sz="2000" dirty="0" smtClean="0">
                <a:latin typeface="Andalus" pitchFamily="2" charset="-78"/>
                <a:ea typeface="標楷體" pitchFamily="65" charset="-120"/>
                <a:cs typeface="Andalus" pitchFamily="2" charset="-78"/>
              </a:rPr>
              <a:t>內。</a:t>
            </a:r>
            <a:endParaRPr lang="en-US" altLang="zh-TW" sz="2000" dirty="0" smtClean="0">
              <a:latin typeface="Andalus" pitchFamily="2" charset="-78"/>
              <a:ea typeface="標楷體" pitchFamily="65" charset="-120"/>
              <a:cs typeface="Andalus" pitchFamily="2" charset="-78"/>
            </a:endParaRPr>
          </a:p>
          <a:p>
            <a:pPr marL="0" indent="0" algn="just">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8.</a:t>
            </a:r>
            <a:r>
              <a:rPr lang="zh-TW" altLang="en-US" sz="2000" dirty="0" smtClean="0">
                <a:latin typeface="Andalus" pitchFamily="2" charset="-78"/>
                <a:ea typeface="標楷體" pitchFamily="65" charset="-120"/>
                <a:cs typeface="Andalus" pitchFamily="2" charset="-78"/>
              </a:rPr>
              <a:t> 計算氯化鋅的重量及實驗式並平衡其化學方程式</a:t>
            </a:r>
            <a:r>
              <a:rPr lang="zh-TW" altLang="en-US" sz="2000" dirty="0" smtClean="0">
                <a:latin typeface="Andalus" pitchFamily="2" charset="-78"/>
                <a:ea typeface="標楷體"/>
                <a:cs typeface="Andalus" pitchFamily="2" charset="-78"/>
              </a:rPr>
              <a:t>。</a:t>
            </a:r>
            <a:endParaRPr lang="zh-TW" altLang="en-US" sz="2000" dirty="0" smtClean="0">
              <a:latin typeface="Andalus" pitchFamily="2" charset="-78"/>
              <a:ea typeface="標楷體" pitchFamily="65" charset="-120"/>
              <a:cs typeface="Andalus" pitchFamily="2" charset="-78"/>
            </a:endParaRPr>
          </a:p>
          <a:p>
            <a:endParaRPr lang="zh-TW" altLang="en-US" dirty="0"/>
          </a:p>
        </p:txBody>
      </p:sp>
    </p:spTree>
    <p:extLst>
      <p:ext uri="{BB962C8B-B14F-4D97-AF65-F5344CB8AC3E}">
        <p14:creationId xmlns:p14="http://schemas.microsoft.com/office/powerpoint/2010/main" val="1228892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DSC04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04664"/>
            <a:ext cx="7104789"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203847" y="5877272"/>
            <a:ext cx="3185487" cy="369332"/>
          </a:xfrm>
          <a:prstGeom prst="rect">
            <a:avLst/>
          </a:prstGeom>
        </p:spPr>
        <p:txBody>
          <a:bodyPr wrap="none">
            <a:spAutoFit/>
          </a:bodyPr>
          <a:lstStyle/>
          <a:p>
            <a:r>
              <a:rPr lang="zh-TW" altLang="en-US" dirty="0"/>
              <a:t>鋅加入鹽酸</a:t>
            </a:r>
            <a:r>
              <a:rPr lang="en-US" altLang="zh-TW" dirty="0">
                <a:latin typeface="新細明體"/>
              </a:rPr>
              <a:t>，</a:t>
            </a:r>
            <a:r>
              <a:rPr lang="zh-TW" altLang="en-US" dirty="0">
                <a:latin typeface="新細明體"/>
              </a:rPr>
              <a:t>產生</a:t>
            </a:r>
            <a:r>
              <a:rPr lang="zh-TW" altLang="en-US" dirty="0" smtClean="0">
                <a:latin typeface="新細明體"/>
              </a:rPr>
              <a:t>氫氣</a:t>
            </a:r>
            <a:r>
              <a:rPr lang="zh-TW" altLang="en-US" dirty="0" smtClean="0">
                <a:latin typeface="新細明體"/>
                <a:ea typeface="新細明體"/>
              </a:rPr>
              <a:t>，冒泡</a:t>
            </a:r>
            <a:endParaRPr lang="zh-TW" altLang="en-US" dirty="0"/>
          </a:p>
        </p:txBody>
      </p:sp>
    </p:spTree>
    <p:extLst>
      <p:ext uri="{BB962C8B-B14F-4D97-AF65-F5344CB8AC3E}">
        <p14:creationId xmlns:p14="http://schemas.microsoft.com/office/powerpoint/2010/main" val="2947927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DSC04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317" y="544706"/>
            <a:ext cx="3867894" cy="515719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99592" y="5886564"/>
            <a:ext cx="2895344" cy="369332"/>
          </a:xfrm>
          <a:prstGeom prst="rect">
            <a:avLst/>
          </a:prstGeom>
        </p:spPr>
        <p:txBody>
          <a:bodyPr wrap="none">
            <a:spAutoFit/>
          </a:bodyPr>
          <a:lstStyle/>
          <a:p>
            <a:r>
              <a:rPr lang="zh-TW" altLang="en-US" dirty="0"/>
              <a:t>加熱大約裝</a:t>
            </a:r>
            <a:r>
              <a:rPr lang="en-US" altLang="zh-TW" dirty="0"/>
              <a:t>250mL</a:t>
            </a:r>
            <a:r>
              <a:rPr lang="zh-TW" altLang="en-US" dirty="0"/>
              <a:t>的熱水浴</a:t>
            </a:r>
          </a:p>
        </p:txBody>
      </p:sp>
      <p:pic>
        <p:nvPicPr>
          <p:cNvPr id="2051" name="Picture 3" descr="C:\Users\user\Desktop\DSC042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611" y="264029"/>
            <a:ext cx="4078401" cy="543786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4905818" y="5932730"/>
            <a:ext cx="3877985" cy="646331"/>
          </a:xfrm>
          <a:prstGeom prst="rect">
            <a:avLst/>
          </a:prstGeom>
        </p:spPr>
        <p:txBody>
          <a:bodyPr wrap="none">
            <a:spAutoFit/>
          </a:bodyPr>
          <a:lstStyle/>
          <a:p>
            <a:r>
              <a:rPr lang="zh-TW" altLang="en-US" dirty="0" smtClean="0"/>
              <a:t>把剛才鋅加入鹽酸的蒸發皿放在熱水</a:t>
            </a:r>
            <a:endParaRPr lang="en-US" altLang="zh-TW" dirty="0" smtClean="0"/>
          </a:p>
          <a:p>
            <a:r>
              <a:rPr lang="zh-TW" altLang="en-US" dirty="0" smtClean="0"/>
              <a:t>浴上面隔水加熱</a:t>
            </a:r>
            <a:endParaRPr lang="zh-TW" altLang="en-US" dirty="0"/>
          </a:p>
        </p:txBody>
      </p:sp>
    </p:spTree>
    <p:extLst>
      <p:ext uri="{BB962C8B-B14F-4D97-AF65-F5344CB8AC3E}">
        <p14:creationId xmlns:p14="http://schemas.microsoft.com/office/powerpoint/2010/main" val="287293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DSC042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717" y="476672"/>
            <a:ext cx="6948264" cy="521119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232938" y="5805264"/>
            <a:ext cx="2795958" cy="369332"/>
          </a:xfrm>
          <a:prstGeom prst="rect">
            <a:avLst/>
          </a:prstGeom>
        </p:spPr>
        <p:txBody>
          <a:bodyPr wrap="none">
            <a:spAutoFit/>
          </a:bodyPr>
          <a:lstStyle/>
          <a:p>
            <a:r>
              <a:rPr lang="zh-TW" altLang="en-US" dirty="0"/>
              <a:t>加熱至乾</a:t>
            </a:r>
            <a:r>
              <a:rPr lang="zh-TW" altLang="en-US" dirty="0">
                <a:latin typeface="新細明體"/>
              </a:rPr>
              <a:t>，白色固體</a:t>
            </a:r>
            <a:r>
              <a:rPr lang="zh-TW" altLang="en-US" dirty="0" smtClean="0">
                <a:latin typeface="新細明體"/>
              </a:rPr>
              <a:t>產生</a:t>
            </a:r>
            <a:r>
              <a:rPr lang="en-US" altLang="zh-TW" dirty="0" smtClean="0">
                <a:latin typeface="新細明體"/>
              </a:rPr>
              <a:t>!</a:t>
            </a:r>
            <a:endParaRPr lang="zh-TW" altLang="en-US" dirty="0"/>
          </a:p>
        </p:txBody>
      </p:sp>
    </p:spTree>
    <p:extLst>
      <p:ext uri="{BB962C8B-B14F-4D97-AF65-F5344CB8AC3E}">
        <p14:creationId xmlns:p14="http://schemas.microsoft.com/office/powerpoint/2010/main" val="36054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0"/>
            <a:ext cx="9144000" cy="6957392"/>
          </a:xfrm>
        </p:spPr>
        <p:txBody>
          <a:bodyPr>
            <a:normAutofit/>
          </a:bodyPr>
          <a:lstStyle/>
          <a:p>
            <a:pPr marL="0" indent="0">
              <a:buNone/>
            </a:pPr>
            <a:r>
              <a:rPr lang="en-US" altLang="zh-TW" sz="2800" b="1" dirty="0" smtClean="0">
                <a:latin typeface="Andalus" pitchFamily="2" charset="-78"/>
                <a:ea typeface="標楷體" pitchFamily="65" charset="-120"/>
                <a:cs typeface="Andalus" pitchFamily="2" charset="-78"/>
              </a:rPr>
              <a:t>B.</a:t>
            </a:r>
            <a:r>
              <a:rPr lang="zh-TW" altLang="en-US" sz="2800" b="1" dirty="0" smtClean="0">
                <a:latin typeface="Andalus" pitchFamily="2" charset="-78"/>
                <a:ea typeface="標楷體" pitchFamily="65" charset="-120"/>
                <a:cs typeface="Andalus" pitchFamily="2" charset="-78"/>
              </a:rPr>
              <a:t> 硫化銅 </a:t>
            </a:r>
            <a:r>
              <a:rPr lang="en-US" altLang="zh-TW" sz="2800" b="1" dirty="0" err="1" smtClean="0">
                <a:latin typeface="Andalus" pitchFamily="2" charset="-78"/>
                <a:ea typeface="標楷體" pitchFamily="65" charset="-120"/>
                <a:cs typeface="Andalus" pitchFamily="2" charset="-78"/>
              </a:rPr>
              <a:t>CuS</a:t>
            </a:r>
            <a:endParaRPr lang="en-US" altLang="zh-TW" sz="2800" b="1" dirty="0" smtClean="0">
              <a:latin typeface="Andalus" pitchFamily="2" charset="-78"/>
              <a:ea typeface="標楷體" pitchFamily="65" charset="-120"/>
              <a:cs typeface="Andalus" pitchFamily="2" charset="-78"/>
            </a:endParaRPr>
          </a:p>
          <a:p>
            <a:pPr marL="0" indent="0">
              <a:buNone/>
            </a:pP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en-US" altLang="zh-TW" sz="2000" dirty="0" smtClean="0">
                <a:latin typeface="Andalus" pitchFamily="2" charset="-78"/>
                <a:ea typeface="標楷體" pitchFamily="65" charset="-120"/>
                <a:cs typeface="Andalus" pitchFamily="2" charset="-78"/>
              </a:rPr>
              <a:t>    1. </a:t>
            </a:r>
            <a:r>
              <a:rPr lang="zh-TW" altLang="en-US" sz="2000" dirty="0" smtClean="0">
                <a:latin typeface="Andalus" pitchFamily="2" charset="-78"/>
                <a:ea typeface="標楷體" pitchFamily="65" charset="-120"/>
                <a:cs typeface="Andalus" pitchFamily="2" charset="-78"/>
              </a:rPr>
              <a:t>將乾淨的坩鍋及坩鍋蓋秤重並記錄。</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2.</a:t>
            </a:r>
            <a:r>
              <a:rPr lang="zh-TW" altLang="en-US" sz="2000" dirty="0" smtClean="0">
                <a:latin typeface="Andalus" pitchFamily="2" charset="-78"/>
                <a:ea typeface="標楷體" pitchFamily="65" charset="-120"/>
                <a:cs typeface="Andalus" pitchFamily="2" charset="-78"/>
              </a:rPr>
              <a:t> 加入 </a:t>
            </a:r>
            <a:r>
              <a:rPr lang="en-US" altLang="zh-TW" sz="2000" dirty="0" smtClean="0">
                <a:latin typeface="Andalus" pitchFamily="2" charset="-78"/>
                <a:ea typeface="標楷體" pitchFamily="65" charset="-120"/>
                <a:cs typeface="Andalus" pitchFamily="2" charset="-78"/>
              </a:rPr>
              <a:t>0.5 g </a:t>
            </a:r>
            <a:r>
              <a:rPr lang="zh-TW" altLang="en-US" sz="2000" dirty="0" smtClean="0">
                <a:latin typeface="Andalus" pitchFamily="2" charset="-78"/>
                <a:ea typeface="標楷體" pitchFamily="65" charset="-120"/>
                <a:cs typeface="Andalus" pitchFamily="2" charset="-78"/>
              </a:rPr>
              <a:t>的銅線至秤過重的坩鍋中。</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3.</a:t>
            </a:r>
            <a:r>
              <a:rPr lang="zh-TW" altLang="en-US" sz="2000" dirty="0" smtClean="0">
                <a:latin typeface="Andalus" pitchFamily="2" charset="-78"/>
                <a:ea typeface="標楷體" pitchFamily="65" charset="-120"/>
                <a:cs typeface="Andalus" pitchFamily="2" charset="-78"/>
              </a:rPr>
              <a:t> 加入可以覆蓋過銅線的硫粉至坩鍋中，蓋上坩鍋蓋後</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直接在加熱板上加熱，直至硫停止燃燒 </a:t>
            </a:r>
            <a:r>
              <a:rPr lang="en-US" altLang="zh-TW" sz="2000" dirty="0" smtClean="0">
                <a:latin typeface="Andalus" pitchFamily="2" charset="-78"/>
                <a:ea typeface="標楷體" pitchFamily="65" charset="-120"/>
                <a:cs typeface="Andalus" pitchFamily="2" charset="-78"/>
              </a:rPr>
              <a:t>(</a:t>
            </a:r>
            <a:r>
              <a:rPr lang="zh-TW" altLang="en-US" sz="2000" dirty="0" smtClean="0">
                <a:latin typeface="Andalus" pitchFamily="2" charset="-78"/>
                <a:ea typeface="標楷體" pitchFamily="65" charset="-120"/>
                <a:cs typeface="Andalus" pitchFamily="2" charset="-78"/>
              </a:rPr>
              <a:t>藍色火焰</a:t>
            </a:r>
            <a:r>
              <a:rPr lang="en-US" altLang="zh-TW" sz="2000" dirty="0" smtClean="0">
                <a:latin typeface="Andalus" pitchFamily="2" charset="-78"/>
                <a:ea typeface="標楷體" pitchFamily="65" charset="-120"/>
                <a:cs typeface="Andalus" pitchFamily="2" charset="-78"/>
              </a:rPr>
              <a:t>)</a:t>
            </a:r>
            <a:r>
              <a:rPr lang="zh-TW" altLang="en-US" sz="2000" dirty="0" smtClean="0">
                <a:latin typeface="Andalus" pitchFamily="2" charset="-78"/>
                <a:ea typeface="標楷體" pitchFamily="65" charset="-120"/>
                <a:cs typeface="Andalus" pitchFamily="2" charset="-78"/>
              </a:rPr>
              <a:t>。</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4.</a:t>
            </a:r>
            <a:r>
              <a:rPr lang="zh-TW" altLang="en-US" sz="2000" dirty="0" smtClean="0">
                <a:latin typeface="Andalus" pitchFamily="2" charset="-78"/>
                <a:ea typeface="標楷體" pitchFamily="65" charset="-120"/>
                <a:cs typeface="Andalus" pitchFamily="2" charset="-78"/>
              </a:rPr>
              <a:t> 讓坩鍋冷卻至室溫後秤重並記錄</a:t>
            </a:r>
            <a:r>
              <a:rPr lang="zh-TW" altLang="en-US" sz="2000" dirty="0" smtClean="0">
                <a:latin typeface="Andalus" pitchFamily="2" charset="-78"/>
                <a:ea typeface="標楷體"/>
                <a:cs typeface="Andalus" pitchFamily="2" charset="-78"/>
              </a:rPr>
              <a:t>。</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cs typeface="Andalus" pitchFamily="2" charset="-78"/>
              </a:rPr>
              <a:t>    </a:t>
            </a:r>
            <a:r>
              <a:rPr lang="en-US" altLang="zh-TW" sz="2000" dirty="0" smtClean="0">
                <a:latin typeface="Andalus" pitchFamily="2" charset="-78"/>
                <a:ea typeface="標楷體" pitchFamily="65" charset="-120"/>
                <a:cs typeface="Andalus" pitchFamily="2" charset="-78"/>
              </a:rPr>
              <a:t>5. </a:t>
            </a:r>
            <a:r>
              <a:rPr lang="zh-TW" altLang="en-US" sz="2000" dirty="0" smtClean="0">
                <a:latin typeface="Andalus" pitchFamily="2" charset="-78"/>
                <a:ea typeface="標楷體" pitchFamily="65" charset="-120"/>
                <a:cs typeface="Andalus" pitchFamily="2" charset="-78"/>
              </a:rPr>
              <a:t>再次用硫粉覆蓋銅線並重複加熱的步驟。</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6.</a:t>
            </a:r>
            <a:r>
              <a:rPr lang="zh-TW" altLang="en-US" sz="2000" dirty="0" smtClean="0">
                <a:latin typeface="Andalus" pitchFamily="2" charset="-78"/>
                <a:ea typeface="標楷體" pitchFamily="65" charset="-120"/>
                <a:cs typeface="Andalus" pitchFamily="2" charset="-78"/>
              </a:rPr>
              <a:t>讓坩鍋冷卻至室溫後再次秤重並記錄。若兩次重量相差</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0.02 g </a:t>
            </a:r>
            <a:r>
              <a:rPr lang="zh-TW" altLang="en-US" sz="2000" dirty="0" smtClean="0">
                <a:latin typeface="Andalus" pitchFamily="2" charset="-78"/>
                <a:ea typeface="標楷體" pitchFamily="65" charset="-120"/>
                <a:cs typeface="Andalus" pitchFamily="2" charset="-78"/>
              </a:rPr>
              <a:t>時，則需再加入硫粉並重複加熱直至兩次重量相差</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在 </a:t>
            </a:r>
            <a:r>
              <a:rPr lang="en-US" altLang="zh-TW" sz="2000" dirty="0" smtClean="0">
                <a:latin typeface="Andalus" pitchFamily="2" charset="-78"/>
                <a:ea typeface="標楷體" pitchFamily="65" charset="-120"/>
                <a:cs typeface="Andalus" pitchFamily="2" charset="-78"/>
              </a:rPr>
              <a:t>0.02 g </a:t>
            </a:r>
            <a:r>
              <a:rPr lang="zh-TW" altLang="en-US" sz="2000" dirty="0" smtClean="0">
                <a:latin typeface="Andalus" pitchFamily="2" charset="-78"/>
                <a:ea typeface="標楷體" pitchFamily="65" charset="-120"/>
                <a:cs typeface="Andalus" pitchFamily="2" charset="-78"/>
              </a:rPr>
              <a:t>內。</a:t>
            </a:r>
            <a:endParaRPr lang="en-US" altLang="zh-TW" sz="2000" dirty="0" smtClean="0">
              <a:latin typeface="Andalus" pitchFamily="2" charset="-78"/>
              <a:ea typeface="標楷體" pitchFamily="65" charset="-120"/>
              <a:cs typeface="Andalus" pitchFamily="2" charset="-78"/>
            </a:endParaRPr>
          </a:p>
          <a:p>
            <a:pPr marL="0" indent="0">
              <a:lnSpc>
                <a:spcPts val="2600"/>
              </a:lnSpc>
              <a:buNone/>
            </a:pPr>
            <a:r>
              <a:rPr lang="zh-TW" altLang="en-US" sz="2000" dirty="0" smtClean="0">
                <a:latin typeface="Andalus" pitchFamily="2" charset="-78"/>
                <a:ea typeface="標楷體" pitchFamily="65" charset="-120"/>
                <a:cs typeface="Andalus" pitchFamily="2" charset="-78"/>
              </a:rPr>
              <a:t>    </a:t>
            </a:r>
            <a:r>
              <a:rPr lang="en-US" altLang="zh-TW" sz="2000" dirty="0" smtClean="0">
                <a:latin typeface="Andalus" pitchFamily="2" charset="-78"/>
                <a:ea typeface="標楷體" pitchFamily="65" charset="-120"/>
                <a:cs typeface="Andalus" pitchFamily="2" charset="-78"/>
              </a:rPr>
              <a:t>7.</a:t>
            </a:r>
            <a:r>
              <a:rPr lang="zh-TW" altLang="en-US" sz="2000" dirty="0" smtClean="0">
                <a:latin typeface="Andalus" pitchFamily="2" charset="-78"/>
                <a:ea typeface="標楷體" pitchFamily="65" charset="-120"/>
                <a:cs typeface="Andalus" pitchFamily="2" charset="-78"/>
              </a:rPr>
              <a:t> 計算硫化銅的重量及實驗式並平衡其化學方程式</a:t>
            </a:r>
            <a:r>
              <a:rPr lang="zh-TW" altLang="en-US" sz="2000" dirty="0" smtClean="0">
                <a:latin typeface="Andalus" pitchFamily="2" charset="-78"/>
                <a:ea typeface="標楷體"/>
                <a:cs typeface="Andalus" pitchFamily="2" charset="-78"/>
              </a:rPr>
              <a:t>。</a:t>
            </a:r>
            <a:endParaRPr lang="zh-TW" altLang="en-US" sz="2000" dirty="0" smtClean="0">
              <a:latin typeface="Andalus" pitchFamily="2" charset="-78"/>
              <a:cs typeface="Andalus" pitchFamily="2" charset="-78"/>
            </a:endParaRPr>
          </a:p>
          <a:p>
            <a:endParaRPr lang="zh-TW" altLang="en-US" dirty="0"/>
          </a:p>
        </p:txBody>
      </p:sp>
    </p:spTree>
    <p:extLst>
      <p:ext uri="{BB962C8B-B14F-4D97-AF65-F5344CB8AC3E}">
        <p14:creationId xmlns:p14="http://schemas.microsoft.com/office/powerpoint/2010/main" val="2446430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575" y="5517232"/>
            <a:ext cx="3416320" cy="369332"/>
          </a:xfrm>
          <a:prstGeom prst="rect">
            <a:avLst/>
          </a:prstGeom>
        </p:spPr>
        <p:txBody>
          <a:bodyPr wrap="none">
            <a:spAutoFit/>
          </a:bodyPr>
          <a:lstStyle/>
          <a:p>
            <a:r>
              <a:rPr lang="zh-TW" altLang="en-US" dirty="0"/>
              <a:t>將硫粉和金屬銅放入矸鍋內加熱</a:t>
            </a:r>
          </a:p>
        </p:txBody>
      </p:sp>
      <p:sp>
        <p:nvSpPr>
          <p:cNvPr id="5" name="矩形 4"/>
          <p:cNvSpPr/>
          <p:nvPr/>
        </p:nvSpPr>
        <p:spPr>
          <a:xfrm>
            <a:off x="4932040" y="4879393"/>
            <a:ext cx="3647152" cy="369332"/>
          </a:xfrm>
          <a:prstGeom prst="rect">
            <a:avLst/>
          </a:prstGeom>
        </p:spPr>
        <p:txBody>
          <a:bodyPr wrap="none">
            <a:spAutoFit/>
          </a:bodyPr>
          <a:lstStyle/>
          <a:p>
            <a:r>
              <a:rPr lang="zh-TW" altLang="en-US" dirty="0"/>
              <a:t>硫和金屬銅加熱產生黑色的硫化銅</a:t>
            </a:r>
          </a:p>
        </p:txBody>
      </p:sp>
      <p:pic>
        <p:nvPicPr>
          <p:cNvPr id="4098" name="Picture 2" descr="C:\Users\user\Desktop\DSC04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3904" y="1157365"/>
            <a:ext cx="4612064" cy="34590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DSC04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9998"/>
            <a:ext cx="3733383" cy="497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16257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738</Words>
  <Application>Microsoft Office PowerPoint</Application>
  <PresentationFormat>如螢幕大小 (4:3)</PresentationFormat>
  <Paragraphs>80</Paragraphs>
  <Slides>11</Slides>
  <Notes>0</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Office 佈景主題</vt:lpstr>
      <vt:lpstr>Exp2：Chemical Formulas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Exp2：Chemical Formulas</dc:title>
  <dc:creator>user</dc:creator>
  <cp:lastModifiedBy>User</cp:lastModifiedBy>
  <cp:revision>7</cp:revision>
  <dcterms:created xsi:type="dcterms:W3CDTF">2014-08-27T13:38:13Z</dcterms:created>
  <dcterms:modified xsi:type="dcterms:W3CDTF">2014-09-09T00:39:43Z</dcterms:modified>
</cp:coreProperties>
</file>