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388" r:id="rId2"/>
    <p:sldId id="402" r:id="rId3"/>
    <p:sldId id="389" r:id="rId4"/>
    <p:sldId id="390" r:id="rId5"/>
    <p:sldId id="391" r:id="rId6"/>
    <p:sldId id="392" r:id="rId7"/>
    <p:sldId id="403" r:id="rId8"/>
    <p:sldId id="393" r:id="rId9"/>
    <p:sldId id="394" r:id="rId10"/>
    <p:sldId id="395" r:id="rId11"/>
    <p:sldId id="396" r:id="rId12"/>
    <p:sldId id="397" r:id="rId13"/>
    <p:sldId id="398" r:id="rId14"/>
    <p:sldId id="400" r:id="rId15"/>
    <p:sldId id="401" r:id="rId16"/>
    <p:sldId id="404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D5F1"/>
    <a:srgbClr val="9966FF"/>
    <a:srgbClr val="ECF68E"/>
    <a:srgbClr val="FF1DB4"/>
    <a:srgbClr val="FFFF66"/>
    <a:srgbClr val="FFFF99"/>
    <a:srgbClr val="DAEFC3"/>
    <a:srgbClr val="CAE8AA"/>
    <a:srgbClr val="FFB9E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84826" autoAdjust="0"/>
  </p:normalViewPr>
  <p:slideViewPr>
    <p:cSldViewPr snapToObjects="1">
      <p:cViewPr varScale="1">
        <p:scale>
          <a:sx n="91" d="100"/>
          <a:sy n="91" d="100"/>
        </p:scale>
        <p:origin x="-5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871FD-FF19-4639-AED8-16116E1469B7}" type="datetimeFigureOut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BB08B-58F6-47E8-A17A-23C71B50CAF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69624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(1)</a:t>
            </a:r>
            <a:r>
              <a:rPr lang="en-US" altLang="zh-TW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ksp</a:t>
            </a:r>
            <a:r>
              <a:rPr lang="zh-TW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越大，溶解度越大</a:t>
            </a:r>
            <a:r>
              <a:rPr lang="en-US" altLang="zh-TW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(2)</a:t>
            </a:r>
            <a:r>
              <a:rPr lang="en-US" altLang="zh-TW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ksp</a:t>
            </a:r>
            <a:r>
              <a:rPr lang="zh-TW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越小，溶解度越小</a:t>
            </a:r>
            <a:endParaRPr lang="zh-TW" altLang="en-US" dirty="0" smtClean="0"/>
          </a:p>
        </p:txBody>
      </p:sp>
      <p:sp>
        <p:nvSpPr>
          <p:cNvPr id="32772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7F34402-4847-4E67-AF10-7301CE6C7AC0}" type="slidenum">
              <a:rPr lang="zh-TW" altLang="en-US" smtClean="0"/>
              <a:pPr/>
              <a:t>3</a:t>
            </a:fld>
            <a:endParaRPr lang="zh-TW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Cr(III)</a:t>
            </a:r>
            <a:r>
              <a:rPr lang="zh-TW" altLang="en-US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氧化成</a:t>
            </a:r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zh-TW" altLang="en-US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zh-TW" altLang="en-US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價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BB08B-58F6-47E8-A17A-23C71B50CAFF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</a:t>
            </a:r>
            <a:r>
              <a:rPr lang="en-US" altLang="zh-TW" sz="1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1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1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200" b="1" baseline="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=</a:t>
            </a:r>
            <a:r>
              <a:rPr lang="zh-TW" altLang="en-US" sz="1200" b="1" baseline="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醋酸胺</a:t>
            </a:r>
            <a:endParaRPr lang="zh-TW" altLang="en-US" baseline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BB08B-58F6-47E8-A17A-23C71B50CAFF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TW" sz="1200" b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2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TW" sz="1200" b="1" dirty="0" smtClean="0">
                <a:latin typeface="Times New Roman" pitchFamily="18" charset="0"/>
                <a:cs typeface="Times New Roman" pitchFamily="18" charset="0"/>
              </a:rPr>
              <a:t>SCN</a:t>
            </a:r>
            <a:r>
              <a:rPr lang="en-US" altLang="zh-TW" sz="1200" b="1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200" b="0" baseline="0" dirty="0" smtClean="0">
                <a:latin typeface="+mn-lt"/>
                <a:cs typeface="+mn-cs"/>
              </a:rPr>
              <a:t>=</a:t>
            </a:r>
            <a:r>
              <a:rPr lang="zh-TW" altLang="en-US" sz="1200" b="0" baseline="0" dirty="0" smtClean="0">
                <a:latin typeface="+mn-lt"/>
                <a:cs typeface="+mn-cs"/>
              </a:rPr>
              <a:t> 硫氰化胺</a:t>
            </a:r>
            <a:endParaRPr lang="en-US" altLang="zh-TW" sz="1200" b="0" baseline="0" dirty="0" smtClean="0">
              <a:latin typeface="+mn-lt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Times New Roman" pitchFamily="18" charset="0"/>
                <a:cs typeface="Times New Roman" pitchFamily="18" charset="0"/>
              </a:rPr>
              <a:t>二甲基乙二</a:t>
            </a:r>
            <a:r>
              <a:rPr lang="en-US" altLang="zh-TW" sz="1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CN" altLang="en-US" sz="1200" b="1" dirty="0" smtClean="0">
                <a:latin typeface="Times New Roman" pitchFamily="18" charset="0"/>
                <a:cs typeface="Times New Roman" pitchFamily="18" charset="0"/>
              </a:rPr>
              <a:t>醛</a:t>
            </a:r>
            <a:r>
              <a:rPr lang="en-US" altLang="zh-TW" sz="1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zh-CN" altLang="en-US" sz="1200" b="1" dirty="0" smtClean="0">
                <a:latin typeface="Times New Roman" pitchFamily="18" charset="0"/>
                <a:cs typeface="Times New Roman" pitchFamily="18" charset="0"/>
              </a:rPr>
              <a:t>肟</a:t>
            </a:r>
            <a:endParaRPr lang="zh-TW" altLang="zh-TW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B2748F-587F-4DC2-911A-B7CF350B775A}" type="slidenum">
              <a:rPr lang="zh-TW" altLang="en-US" smtClean="0"/>
              <a:pPr/>
              <a:t>14</a:t>
            </a:fld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0CBAF-95DB-4EAF-A143-CFE13A19FE78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>
            <a:lvl1pPr>
              <a:defRPr b="1" i="0" baseline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CE5E-C787-4231-A698-A5AB0EA1DFA7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8AD0-94AC-463B-8059-6F4F729D9779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971BA-EE21-4DEC-A32B-A4822CE3076F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E8363-E359-464B-A793-340DA901C496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A5F6C-6B83-4161-A30B-A9BD42BD7A16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37AD6-388A-4C99-858C-9ADA6AF015E5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2D35F-605E-47B1-9836-A2EB3D7DC957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367F9-274E-4F01-8F3C-5817E9B5C119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6F21-1687-4C1C-87E7-F3B2DD3C5110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971AD-973B-4545-9651-F15FA23F18DB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1A9F3-FD32-477A-9D3A-F359E1694414}" type="datetime1">
              <a:rPr lang="zh-TW" altLang="en-US" smtClean="0"/>
              <a:pPr/>
              <a:t>2013/9/12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010400" y="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fld id="{0C884DAE-4788-46A4-A9D2-1C65F6291E6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10121309314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8032" y="1604434"/>
            <a:ext cx="7772400" cy="1104900"/>
          </a:xfrm>
        </p:spPr>
        <p:txBody>
          <a:bodyPr>
            <a:noAutofit/>
          </a:bodyPr>
          <a:lstStyle/>
          <a:p>
            <a:r>
              <a:rPr lang="zh-TW" altLang="en-US" sz="5400" b="1" dirty="0" smtClean="0">
                <a:latin typeface="標楷體" pitchFamily="65" charset="-120"/>
                <a:ea typeface="標楷體" pitchFamily="65" charset="-120"/>
              </a:rPr>
              <a:t>陽離子第三族定性分析</a:t>
            </a:r>
            <a:endParaRPr lang="en-US" altLang="zh-TW" sz="5400" b="1" dirty="0" smtClean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目的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2460" y="791580"/>
            <a:ext cx="8280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b="1" dirty="0" smtClean="0"/>
              <a:t>學習第三族陽離子的分離與確定，精練操作技術與原理應用。 </a:t>
            </a:r>
            <a:endParaRPr lang="zh-TW" altLang="en-US" sz="2200" b="1" dirty="0"/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457708" y="150145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原理</a:t>
            </a:r>
            <a:endParaRPr kumimoji="0" lang="zh-TW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180020" y="2401557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32460" y="2644457"/>
            <a:ext cx="8280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b="1" dirty="0" smtClean="0">
                <a:solidFill>
                  <a:srgbClr val="0000FF"/>
                </a:solidFill>
              </a:rPr>
              <a:t>第三族陽離子的分離</a:t>
            </a:r>
            <a:r>
              <a:rPr lang="en-US" altLang="zh-TW" sz="2200" b="1" dirty="0" smtClean="0">
                <a:solidFill>
                  <a:srgbClr val="0000FF"/>
                </a:solidFill>
              </a:rPr>
              <a:t>(separation)</a:t>
            </a:r>
            <a:r>
              <a:rPr lang="zh-TW" altLang="en-US" sz="2200" b="1" dirty="0" smtClean="0">
                <a:solidFill>
                  <a:srgbClr val="0000FF"/>
                </a:solidFill>
              </a:rPr>
              <a:t>特性</a:t>
            </a:r>
            <a:r>
              <a:rPr lang="en-US" altLang="zh-TW" sz="2200" b="1" dirty="0" smtClean="0">
                <a:solidFill>
                  <a:srgbClr val="0000FF"/>
                </a:solidFill>
              </a:rPr>
              <a:t>:</a:t>
            </a:r>
            <a:endParaRPr lang="zh-TW" altLang="en-US" sz="2200" b="1" dirty="0" smtClean="0">
              <a:solidFill>
                <a:srgbClr val="0000FF"/>
              </a:solidFill>
            </a:endParaRPr>
          </a:p>
          <a:p>
            <a:r>
              <a:rPr lang="zh-TW" altLang="en-US" sz="2200" b="1" dirty="0" smtClean="0"/>
              <a:t>        第三族陽離子包含</a:t>
            </a:r>
            <a:r>
              <a:rPr lang="en-US" altLang="zh-TW" sz="2200" b="1" dirty="0" smtClean="0"/>
              <a:t>Al</a:t>
            </a:r>
            <a:r>
              <a:rPr lang="en-US" altLang="zh-TW" sz="2200" b="1" baseline="30000" dirty="0" smtClean="0"/>
              <a:t>3+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Cr</a:t>
            </a:r>
            <a:r>
              <a:rPr lang="en-US" altLang="zh-TW" sz="2200" b="1" baseline="30000" dirty="0" smtClean="0"/>
              <a:t>3+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Fe</a:t>
            </a:r>
            <a:r>
              <a:rPr lang="en-US" altLang="zh-TW" sz="2200" b="1" baseline="30000" dirty="0" smtClean="0"/>
              <a:t>3+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Co</a:t>
            </a:r>
            <a:r>
              <a:rPr lang="en-US" altLang="zh-TW" sz="2200" b="1" baseline="30000" dirty="0" smtClean="0"/>
              <a:t>2+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Ni</a:t>
            </a:r>
            <a:r>
              <a:rPr lang="en-US" altLang="zh-TW" sz="2200" b="1" baseline="30000" dirty="0" smtClean="0"/>
              <a:t>2+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Mn</a:t>
            </a:r>
            <a:r>
              <a:rPr lang="en-US" altLang="zh-TW" sz="2200" b="1" baseline="30000" dirty="0" smtClean="0"/>
              <a:t>2+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Zn</a:t>
            </a:r>
            <a:r>
              <a:rPr lang="en-US" altLang="zh-TW" sz="2200" b="1" baseline="30000" dirty="0" smtClean="0"/>
              <a:t>2+</a:t>
            </a:r>
            <a:r>
              <a:rPr lang="zh-TW" altLang="en-US" sz="2200" b="1" dirty="0" smtClean="0"/>
              <a:t>，一部分離子以氫氧鹽</a:t>
            </a:r>
            <a:r>
              <a:rPr lang="en-US" altLang="zh-TW" sz="2200" b="1" dirty="0" smtClean="0"/>
              <a:t>(hydroxides)</a:t>
            </a:r>
            <a:r>
              <a:rPr lang="zh-TW" altLang="en-US" sz="2200" b="1" dirty="0" smtClean="0"/>
              <a:t>沉澱，如</a:t>
            </a:r>
            <a:r>
              <a:rPr lang="en-US" altLang="zh-TW" sz="2200" b="1" dirty="0" smtClean="0"/>
              <a:t>Al(OH)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Cr(OH)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Fe(OH)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稱為</a:t>
            </a:r>
            <a:r>
              <a:rPr lang="zh-TW" altLang="en-US" sz="2200" b="1" dirty="0" smtClean="0">
                <a:solidFill>
                  <a:srgbClr val="0000FF"/>
                </a:solidFill>
              </a:rPr>
              <a:t>鋁族</a:t>
            </a:r>
            <a:r>
              <a:rPr lang="zh-TW" altLang="en-US" sz="2200" b="1" dirty="0" smtClean="0"/>
              <a:t>，其他離子為硫化物沉澱，如</a:t>
            </a:r>
            <a:r>
              <a:rPr lang="en-US" altLang="zh-TW" sz="2200" b="1" dirty="0" err="1" smtClean="0"/>
              <a:t>NiS</a:t>
            </a:r>
            <a:r>
              <a:rPr lang="zh-TW" altLang="en-US" sz="2200" b="1" dirty="0" smtClean="0"/>
              <a:t>、</a:t>
            </a:r>
            <a:r>
              <a:rPr lang="en-US" altLang="zh-TW" sz="2200" b="1" dirty="0" err="1" smtClean="0"/>
              <a:t>CoS</a:t>
            </a:r>
            <a:r>
              <a:rPr lang="zh-TW" altLang="en-US" sz="2200" b="1" dirty="0" smtClean="0"/>
              <a:t>、</a:t>
            </a:r>
            <a:r>
              <a:rPr lang="en-US" altLang="zh-TW" sz="2200" b="1" dirty="0" err="1" smtClean="0"/>
              <a:t>MnS</a:t>
            </a:r>
            <a:r>
              <a:rPr lang="zh-TW" altLang="en-US" sz="2200" b="1" dirty="0" smtClean="0"/>
              <a:t>、</a:t>
            </a:r>
            <a:r>
              <a:rPr lang="en-US" altLang="zh-TW" sz="2200" b="1" dirty="0" err="1" smtClean="0"/>
              <a:t>ZnS</a:t>
            </a:r>
            <a:r>
              <a:rPr lang="zh-TW" altLang="en-US" sz="2200" b="1" dirty="0" smtClean="0"/>
              <a:t>稱為</a:t>
            </a:r>
            <a:r>
              <a:rPr lang="zh-TW" altLang="en-US" sz="2200" b="1" dirty="0" smtClean="0">
                <a:solidFill>
                  <a:srgbClr val="0000FF"/>
                </a:solidFill>
              </a:rPr>
              <a:t>鎳鋅族</a:t>
            </a:r>
            <a:r>
              <a:rPr lang="zh-TW" altLang="en-US" sz="2200" b="1" dirty="0" smtClean="0"/>
              <a:t>。鉻、錳、鐵、鈷、鎳為過渡元素，具有多種氧化態</a:t>
            </a:r>
            <a:r>
              <a:rPr lang="en-US" altLang="zh-TW" sz="2200" b="1" dirty="0" smtClean="0"/>
              <a:t>(oxidation state)</a:t>
            </a:r>
            <a:r>
              <a:rPr lang="zh-TW" altLang="en-US" sz="2200" b="1" dirty="0" smtClean="0"/>
              <a:t>，易形成錯離子</a:t>
            </a:r>
            <a:r>
              <a:rPr lang="en-US" altLang="zh-TW" sz="2200" b="1" dirty="0" smtClean="0"/>
              <a:t>(complex ion)</a:t>
            </a:r>
            <a:r>
              <a:rPr lang="zh-TW" altLang="en-US" sz="2200" b="1" dirty="0" smtClean="0"/>
              <a:t>，有顏色等特性；鋅、鉻、鋁氫氧化物為兩性物質</a:t>
            </a:r>
            <a:r>
              <a:rPr lang="en-US" altLang="zh-TW" sz="2200" b="1" dirty="0" smtClean="0"/>
              <a:t>(</a:t>
            </a:r>
            <a:r>
              <a:rPr lang="en-US" altLang="zh-TW" sz="2200" b="1" dirty="0" err="1" smtClean="0"/>
              <a:t>amphoteric</a:t>
            </a:r>
            <a:r>
              <a:rPr lang="en-US" altLang="zh-TW" sz="2200" b="1" dirty="0" smtClean="0"/>
              <a:t> substances)</a:t>
            </a:r>
            <a:r>
              <a:rPr lang="zh-TW" altLang="en-US" sz="2200" b="1" dirty="0" smtClean="0"/>
              <a:t>亦為分離之重要依據。</a:t>
            </a:r>
            <a:endParaRPr lang="zh-TW" altLang="en-US" sz="2200" b="1" dirty="0"/>
          </a:p>
        </p:txBody>
      </p:sp>
      <p:sp>
        <p:nvSpPr>
          <p:cNvPr id="11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32460" y="728700"/>
            <a:ext cx="8280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200" b="1" dirty="0" smtClean="0">
                <a:solidFill>
                  <a:srgbClr val="0000FF"/>
                </a:solidFill>
              </a:rPr>
              <a:t>第三族陽離子的沉澱試劑</a:t>
            </a:r>
            <a:r>
              <a:rPr lang="en-US" altLang="zh-TW" sz="2200" b="1" dirty="0" smtClean="0">
                <a:solidFill>
                  <a:srgbClr val="0000FF"/>
                </a:solidFill>
              </a:rPr>
              <a:t>( precipitating reagents ) </a:t>
            </a:r>
          </a:p>
          <a:p>
            <a:r>
              <a:rPr lang="zh-TW" altLang="en-US" sz="2200" b="1" dirty="0" smtClean="0"/>
              <a:t>        第三族的沉澱試劑有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dirty="0" smtClean="0"/>
              <a:t>Cl</a:t>
            </a:r>
            <a:r>
              <a:rPr lang="zh-TW" altLang="en-US" sz="2200" b="1" dirty="0" smtClean="0"/>
              <a:t>和</a:t>
            </a:r>
            <a:r>
              <a:rPr lang="en-US" altLang="zh-TW" sz="2200" b="1" dirty="0" smtClean="0"/>
              <a:t>(NH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dirty="0" smtClean="0"/>
              <a:t>)</a:t>
            </a:r>
            <a:r>
              <a:rPr lang="en-US" altLang="zh-TW" sz="2200" b="1" baseline="-25000" dirty="0" smtClean="0"/>
              <a:t>2</a:t>
            </a:r>
            <a:r>
              <a:rPr lang="en-US" altLang="zh-TW" sz="2200" b="1" dirty="0" smtClean="0"/>
              <a:t>S</a:t>
            </a:r>
            <a:r>
              <a:rPr lang="zh-TW" altLang="en-US" sz="2200" b="1" dirty="0" smtClean="0"/>
              <a:t>。</a:t>
            </a:r>
            <a:endParaRPr lang="en-US" altLang="zh-TW" sz="2200" b="1" dirty="0" smtClean="0"/>
          </a:p>
          <a:p>
            <a:r>
              <a:rPr lang="zh-TW" altLang="en-US" sz="2200" b="1" dirty="0" smtClean="0"/>
              <a:t>        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和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dirty="0" smtClean="0"/>
              <a:t>Cl</a:t>
            </a:r>
            <a:r>
              <a:rPr lang="zh-TW" altLang="en-US" sz="2200" b="1" dirty="0" smtClean="0"/>
              <a:t>形成緩衝溶液</a:t>
            </a:r>
            <a:r>
              <a:rPr lang="en-US" altLang="zh-TW" sz="2200" b="1" dirty="0" smtClean="0"/>
              <a:t>(buffer solution)</a:t>
            </a:r>
            <a:r>
              <a:rPr lang="zh-TW" altLang="en-US" sz="2200" b="1" dirty="0" smtClean="0"/>
              <a:t>，提供穩定的</a:t>
            </a:r>
            <a:r>
              <a:rPr lang="en-US" altLang="zh-TW" sz="2200" b="1" dirty="0" smtClean="0"/>
              <a:t>[OH</a:t>
            </a:r>
            <a:r>
              <a:rPr lang="en-US" altLang="zh-TW" sz="2200" b="1" baseline="30000" dirty="0" smtClean="0"/>
              <a:t>−</a:t>
            </a:r>
            <a:r>
              <a:rPr lang="en-US" altLang="zh-TW" sz="2200" b="1" dirty="0" smtClean="0"/>
              <a:t>]</a:t>
            </a:r>
            <a:r>
              <a:rPr lang="zh-TW" altLang="en-US" sz="2200" b="1" dirty="0" smtClean="0"/>
              <a:t>，而且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dirty="0" smtClean="0"/>
              <a:t>Cl</a:t>
            </a:r>
            <a:r>
              <a:rPr lang="zh-TW" altLang="en-US" sz="2200" b="1" dirty="0" smtClean="0"/>
              <a:t>中的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baseline="30000" dirty="0" smtClean="0"/>
              <a:t>+</a:t>
            </a:r>
            <a:r>
              <a:rPr lang="zh-TW" altLang="en-US" sz="2200" b="1" dirty="0" smtClean="0"/>
              <a:t>，增加了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baseline="30000" dirty="0" smtClean="0"/>
              <a:t>+</a:t>
            </a:r>
            <a:r>
              <a:rPr lang="zh-TW" altLang="en-US" sz="2200" b="1" dirty="0" smtClean="0"/>
              <a:t>的濃度，</a:t>
            </a:r>
            <a:r>
              <a:rPr lang="en-US" altLang="zh-TW" sz="2200" b="1" dirty="0" smtClean="0"/>
              <a:t>NH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在水溶液中的平衡方程式如下： </a:t>
            </a:r>
          </a:p>
          <a:p>
            <a:pPr>
              <a:spcBef>
                <a:spcPct val="0"/>
              </a:spcBef>
            </a:pPr>
            <a:endParaRPr lang="en-US" altLang="zh-TW" sz="2200" b="1" dirty="0" smtClean="0"/>
          </a:p>
          <a:p>
            <a:pPr>
              <a:spcBef>
                <a:spcPct val="0"/>
              </a:spcBef>
            </a:pPr>
            <a:endParaRPr lang="en-US" altLang="zh-TW" sz="2200" b="1" dirty="0" smtClean="0"/>
          </a:p>
          <a:p>
            <a:pPr>
              <a:spcBef>
                <a:spcPct val="0"/>
              </a:spcBef>
            </a:pPr>
            <a:r>
              <a:rPr lang="zh-TW" altLang="en-US" sz="2200" b="1" dirty="0" smtClean="0"/>
              <a:t>        使得平衡因為</a:t>
            </a:r>
            <a:r>
              <a:rPr lang="en-US" altLang="zh-TW" sz="2200" b="1" dirty="0" smtClean="0"/>
              <a:t>[NH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baseline="30000" dirty="0" smtClean="0"/>
              <a:t>+</a:t>
            </a:r>
            <a:r>
              <a:rPr lang="en-US" altLang="zh-TW" sz="2200" b="1" dirty="0" smtClean="0"/>
              <a:t>]</a:t>
            </a:r>
            <a:r>
              <a:rPr lang="zh-TW" altLang="en-US" sz="2200" b="1" dirty="0" smtClean="0"/>
              <a:t>增加而向左移動，降低了</a:t>
            </a:r>
            <a:r>
              <a:rPr lang="en-US" altLang="zh-TW" sz="2200" b="1" dirty="0" smtClean="0"/>
              <a:t>[OH</a:t>
            </a:r>
            <a:r>
              <a:rPr lang="en-US" altLang="zh-TW" sz="2200" b="1" baseline="30000" dirty="0" smtClean="0"/>
              <a:t>−</a:t>
            </a:r>
            <a:r>
              <a:rPr lang="en-US" altLang="zh-TW" sz="2200" b="1" dirty="0" smtClean="0"/>
              <a:t>]</a:t>
            </a:r>
            <a:r>
              <a:rPr lang="zh-TW" altLang="en-US" sz="2200" b="1" dirty="0" smtClean="0"/>
              <a:t>。一方面可使</a:t>
            </a:r>
            <a:r>
              <a:rPr lang="en-US" altLang="zh-TW" sz="2200" b="1" dirty="0" smtClean="0"/>
              <a:t>Al(OH)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Cr(OH)</a:t>
            </a:r>
            <a:r>
              <a:rPr lang="en-US" altLang="zh-TW" sz="2200" b="1" baseline="-25000" dirty="0" smtClean="0"/>
              <a:t>3</a:t>
            </a:r>
            <a:r>
              <a:rPr lang="zh-TW" altLang="en-US" sz="2200" b="1" dirty="0" smtClean="0"/>
              <a:t>沉澱，而不至於形成</a:t>
            </a:r>
            <a:r>
              <a:rPr lang="en-US" altLang="zh-TW" sz="2200" b="1" dirty="0" smtClean="0"/>
              <a:t>Al(OH)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baseline="30000" dirty="0" smtClean="0"/>
              <a:t>−</a:t>
            </a:r>
            <a:r>
              <a:rPr lang="zh-TW" altLang="en-US" sz="2200" b="1" dirty="0" smtClean="0"/>
              <a:t>、</a:t>
            </a:r>
            <a:r>
              <a:rPr lang="en-US" altLang="zh-TW" sz="2200" b="1" dirty="0" smtClean="0"/>
              <a:t>Cr(OH)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baseline="30000" dirty="0" smtClean="0"/>
              <a:t>−</a:t>
            </a:r>
            <a:r>
              <a:rPr lang="zh-TW" altLang="en-US" sz="2200" b="1" dirty="0" smtClean="0"/>
              <a:t>錯離子而溶解；另一方面在降低</a:t>
            </a:r>
            <a:r>
              <a:rPr lang="en-US" altLang="zh-TW" sz="2200" b="1" dirty="0" smtClean="0"/>
              <a:t>[OH</a:t>
            </a:r>
            <a:r>
              <a:rPr lang="en-US" altLang="zh-TW" sz="2200" b="1" baseline="30000" dirty="0" smtClean="0"/>
              <a:t>−</a:t>
            </a:r>
            <a:r>
              <a:rPr lang="en-US" altLang="zh-TW" sz="2200" b="1" dirty="0" smtClean="0"/>
              <a:t>]</a:t>
            </a:r>
            <a:r>
              <a:rPr lang="zh-TW" altLang="en-US" sz="2200" b="1" dirty="0" smtClean="0"/>
              <a:t>濃度下，</a:t>
            </a:r>
            <a:r>
              <a:rPr lang="en-US" altLang="zh-TW" sz="2200" b="1" dirty="0" err="1" smtClean="0"/>
              <a:t>Mn</a:t>
            </a:r>
            <a:r>
              <a:rPr lang="en-US" altLang="zh-TW" sz="2200" b="1" dirty="0" smtClean="0"/>
              <a:t>(OH)</a:t>
            </a:r>
            <a:r>
              <a:rPr lang="en-US" altLang="zh-TW" sz="2200" b="1" baseline="-25000" dirty="0" smtClean="0"/>
              <a:t>2</a:t>
            </a:r>
            <a:r>
              <a:rPr lang="zh-TW" altLang="en-US" sz="2200" b="1" dirty="0" smtClean="0"/>
              <a:t>才不會也生成沉澱。</a:t>
            </a:r>
          </a:p>
          <a:p>
            <a:pPr>
              <a:spcBef>
                <a:spcPct val="0"/>
              </a:spcBef>
            </a:pPr>
            <a:r>
              <a:rPr lang="zh-TW" altLang="en-US" sz="2200" b="1" dirty="0" smtClean="0"/>
              <a:t>        鎳鋅族仍以硫化物沉澱而分離。本族硫化物之</a:t>
            </a:r>
            <a:r>
              <a:rPr lang="en-US" altLang="zh-TW" sz="2200" b="1" dirty="0" err="1" smtClean="0"/>
              <a:t>Ksp</a:t>
            </a:r>
            <a:r>
              <a:rPr lang="zh-TW" altLang="en-US" sz="2200" b="1" dirty="0" smtClean="0"/>
              <a:t>較第二族大，因此以</a:t>
            </a:r>
            <a:r>
              <a:rPr lang="en-US" altLang="zh-TW" sz="2200" b="1" dirty="0" smtClean="0"/>
              <a:t>(NH</a:t>
            </a:r>
            <a:r>
              <a:rPr lang="en-US" altLang="zh-TW" sz="2200" b="1" baseline="-25000" dirty="0" smtClean="0"/>
              <a:t>4</a:t>
            </a:r>
            <a:r>
              <a:rPr lang="en-US" altLang="zh-TW" sz="2200" b="1" dirty="0" smtClean="0"/>
              <a:t>)</a:t>
            </a:r>
            <a:r>
              <a:rPr lang="en-US" altLang="zh-TW" sz="2200" b="1" baseline="-25000" dirty="0" smtClean="0"/>
              <a:t>2</a:t>
            </a:r>
            <a:r>
              <a:rPr lang="en-US" altLang="zh-TW" sz="2200" b="1" dirty="0" smtClean="0"/>
              <a:t>S</a:t>
            </a:r>
            <a:r>
              <a:rPr lang="zh-TW" altLang="en-US" sz="2200" b="1" dirty="0" smtClean="0"/>
              <a:t>為沉澱劑而不以</a:t>
            </a:r>
            <a:r>
              <a:rPr lang="en-US" altLang="zh-TW" sz="2200" b="1" dirty="0" smtClean="0"/>
              <a:t>H</a:t>
            </a:r>
            <a:r>
              <a:rPr lang="en-US" altLang="zh-TW" sz="2200" b="1" baseline="-25000" dirty="0" smtClean="0"/>
              <a:t>2</a:t>
            </a:r>
            <a:r>
              <a:rPr lang="en-US" altLang="zh-TW" sz="2200" b="1" dirty="0" smtClean="0"/>
              <a:t>S</a:t>
            </a:r>
            <a:r>
              <a:rPr lang="zh-TW" altLang="en-US" sz="2200" b="1" dirty="0" smtClean="0"/>
              <a:t>處理，乃是為了使溶液中</a:t>
            </a:r>
            <a:r>
              <a:rPr lang="en-US" altLang="zh-TW" sz="2200" b="1" dirty="0" smtClean="0"/>
              <a:t>S</a:t>
            </a:r>
            <a:r>
              <a:rPr lang="en-US" altLang="zh-TW" sz="2200" b="1" baseline="30000" dirty="0" smtClean="0"/>
              <a:t>2−</a:t>
            </a:r>
            <a:r>
              <a:rPr lang="zh-TW" altLang="en-US" sz="2200" b="1" dirty="0" smtClean="0"/>
              <a:t>濃度增加而達到</a:t>
            </a:r>
            <a:r>
              <a:rPr lang="en-US" altLang="zh-TW" sz="2200" b="1" dirty="0" err="1" smtClean="0"/>
              <a:t>Ksp</a:t>
            </a:r>
            <a:r>
              <a:rPr lang="zh-TW" altLang="en-US" sz="2200" b="1" dirty="0" smtClean="0"/>
              <a:t>值。</a:t>
            </a:r>
          </a:p>
        </p:txBody>
      </p:sp>
      <p:sp>
        <p:nvSpPr>
          <p:cNvPr id="3079" name="文字方塊 15"/>
          <p:cNvSpPr txBox="1">
            <a:spLocks noChangeArrowheads="1"/>
          </p:cNvSpPr>
          <p:nvPr/>
        </p:nvSpPr>
        <p:spPr bwMode="auto">
          <a:xfrm>
            <a:off x="1329333" y="2591616"/>
            <a:ext cx="1296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b="1" dirty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TW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TW" alt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b="1" dirty="0"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en-US" altLang="zh-TW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b="1" dirty="0">
                <a:latin typeface="Times New Roman" pitchFamily="18" charset="0"/>
                <a:cs typeface="Times New Roman" pitchFamily="18" charset="0"/>
              </a:rPr>
              <a:t>O</a:t>
            </a:r>
            <a:endParaRPr lang="zh-TW" altLang="en-US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直線接點 19"/>
          <p:cNvCxnSpPr/>
          <p:nvPr/>
        </p:nvCxnSpPr>
        <p:spPr>
          <a:xfrm>
            <a:off x="2699073" y="2737686"/>
            <a:ext cx="5032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>
            <a:off x="3059435" y="2606453"/>
            <a:ext cx="142875" cy="1312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>
            <a:off x="2699073" y="2799068"/>
            <a:ext cx="5032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/>
        </p:nvCxnSpPr>
        <p:spPr>
          <a:xfrm>
            <a:off x="2699073" y="2809653"/>
            <a:ext cx="142875" cy="1312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4" name="矩形 28"/>
          <p:cNvSpPr>
            <a:spLocks noChangeArrowheads="1"/>
          </p:cNvSpPr>
          <p:nvPr/>
        </p:nvSpPr>
        <p:spPr bwMode="auto">
          <a:xfrm>
            <a:off x="3311141" y="2570449"/>
            <a:ext cx="15128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b="1" dirty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TW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b="1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TW" b="1" dirty="0">
                <a:latin typeface="Times New Roman" pitchFamily="18" charset="0"/>
                <a:cs typeface="Times New Roman" pitchFamily="18" charset="0"/>
              </a:rPr>
              <a:t> + OH</a:t>
            </a:r>
            <a:r>
              <a:rPr lang="en-US" altLang="zh-TW" b="1" baseline="30000" dirty="0">
                <a:latin typeface="Times New Roman" pitchFamily="18" charset="0"/>
                <a:cs typeface="Times New Roman" pitchFamily="18" charset="0"/>
              </a:rPr>
              <a:t>−</a:t>
            </a:r>
          </a:p>
        </p:txBody>
      </p:sp>
      <p:sp>
        <p:nvSpPr>
          <p:cNvPr id="17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原理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2"/>
          <p:cNvSpPr txBox="1">
            <a:spLocks noChangeArrowheads="1"/>
          </p:cNvSpPr>
          <p:nvPr/>
        </p:nvSpPr>
        <p:spPr bwMode="auto">
          <a:xfrm>
            <a:off x="827584" y="620689"/>
            <a:ext cx="4210769" cy="324036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zh-TW" alt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zh-TW" alt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zh-TW" alt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zh-TW" alt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zh-TW" alt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altLang="zh-TW" sz="1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s-ES" altLang="zh-TW" sz="1600" b="1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zh-TW" alt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、</a:t>
            </a:r>
            <a:r>
              <a:rPr lang="es-ES" altLang="zh-TW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es-ES" altLang="zh-TW" sz="1600" b="1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endParaRPr lang="es-ES" altLang="zh-TW" sz="1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>
            <a:off x="2953519" y="944725"/>
            <a:ext cx="0" cy="187960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3" name="Text Box 3"/>
          <p:cNvSpPr txBox="1">
            <a:spLocks noChangeArrowheads="1"/>
          </p:cNvSpPr>
          <p:nvPr/>
        </p:nvSpPr>
        <p:spPr bwMode="auto">
          <a:xfrm>
            <a:off x="3036567" y="1484784"/>
            <a:ext cx="599329" cy="31407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zh-TW" altLang="zh-TW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4" name="Text Box 4"/>
          <p:cNvSpPr txBox="1">
            <a:spLocks noChangeArrowheads="1"/>
          </p:cNvSpPr>
          <p:nvPr/>
        </p:nvSpPr>
        <p:spPr bwMode="auto">
          <a:xfrm>
            <a:off x="2987824" y="1175255"/>
            <a:ext cx="774700" cy="2893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Cl</a:t>
            </a:r>
            <a:endParaRPr lang="zh-TW" altLang="zh-TW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5" name="Text Box 5"/>
          <p:cNvSpPr txBox="1">
            <a:spLocks noChangeArrowheads="1"/>
          </p:cNvSpPr>
          <p:nvPr/>
        </p:nvSpPr>
        <p:spPr bwMode="auto">
          <a:xfrm>
            <a:off x="3060243" y="1808820"/>
            <a:ext cx="454025" cy="283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TA</a:t>
            </a:r>
            <a:endParaRPr lang="zh-TW" altLang="zh-TW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6" name="文字方塊 20"/>
          <p:cNvSpPr txBox="1">
            <a:spLocks noChangeArrowheads="1"/>
          </p:cNvSpPr>
          <p:nvPr/>
        </p:nvSpPr>
        <p:spPr bwMode="auto">
          <a:xfrm>
            <a:off x="3690516" y="1088740"/>
            <a:ext cx="5021944" cy="156966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6M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Cl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，用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15M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使溶液為鹼性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石蕊試紙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，再加一滴使過量，沉澱為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橘黃色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600" b="1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TA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，在沸水中加熱五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分鐘</a:t>
            </a:r>
            <a:r>
              <a:rPr lang="en-US" altLang="zh-TW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黑色沉澱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離心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，用含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的熱水洗沉澱，丟棄洗滌液。</a:t>
            </a:r>
            <a:endParaRPr lang="zh-TW" altLang="en-US" sz="1600" b="1" baseline="-25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107" name="矩形 23"/>
          <p:cNvSpPr>
            <a:spLocks noChangeArrowheads="1"/>
          </p:cNvSpPr>
          <p:nvPr/>
        </p:nvSpPr>
        <p:spPr bwMode="auto">
          <a:xfrm>
            <a:off x="395536" y="2816932"/>
            <a:ext cx="5113337" cy="83099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PPT 3-1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FeS 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CoS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, NiS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MnS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橙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, ZnS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Al(OH)</a:t>
            </a:r>
            <a:r>
              <a:rPr lang="pt-BR" altLang="zh-TW" sz="16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Cr(OH)</a:t>
            </a:r>
            <a:r>
              <a:rPr lang="pt-BR" altLang="zh-TW" sz="16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綠）</a:t>
            </a:r>
          </a:p>
        </p:txBody>
      </p:sp>
      <p:sp>
        <p:nvSpPr>
          <p:cNvPr id="4108" name="文字方塊 24"/>
          <p:cNvSpPr txBox="1">
            <a:spLocks noChangeArrowheads="1"/>
          </p:cNvSpPr>
          <p:nvPr/>
        </p:nvSpPr>
        <p:spPr bwMode="auto">
          <a:xfrm>
            <a:off x="1005905" y="3861306"/>
            <a:ext cx="7130491" cy="2677656"/>
          </a:xfrm>
          <a:prstGeom prst="rect">
            <a:avLst/>
          </a:prstGeom>
          <a:noFill/>
          <a:ln w="19050">
            <a:solidFill>
              <a:srgbClr val="99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紅棕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   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2Fe(OH)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+ 3S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2-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6OH- + 2FeS(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S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                 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S2-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CoS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       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S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NiS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S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2-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MnS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橙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+ 4NH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                 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S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ZnS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灰綠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</a:p>
        </p:txBody>
      </p:sp>
      <p:sp>
        <p:nvSpPr>
          <p:cNvPr id="13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4" name="直線接點 13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矩形 4"/>
          <p:cNvSpPr>
            <a:spLocks noChangeArrowheads="1"/>
          </p:cNvSpPr>
          <p:nvPr/>
        </p:nvSpPr>
        <p:spPr bwMode="auto">
          <a:xfrm>
            <a:off x="791580" y="800708"/>
            <a:ext cx="7515238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此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溶液必定為鹼性，但如果太鹼，少量的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可能會損失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加入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後的沉澱可能為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白色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Al(OH)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灰</a:t>
            </a:r>
            <a:r>
              <a:rPr lang="zh-TW" altLang="en-US" sz="2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綠色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Cr(OH)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，或是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紅棕色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</a:t>
            </a: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若在加入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TA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或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的酸性溶液中，會還原鐵離子，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不會形成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沉澱</a:t>
            </a: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3.NH</a:t>
            </a:r>
            <a:r>
              <a:rPr lang="en-US" altLang="zh-TW" sz="2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NO</a:t>
            </a:r>
            <a:r>
              <a:rPr lang="en-US" altLang="zh-TW" sz="2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用來預防硫化物的膠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溶形成。</a:t>
            </a:r>
            <a:endParaRPr lang="zh-TW" altLang="en-US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>
                <a:solidFill>
                  <a:srgbClr val="00B050"/>
                </a:solidFill>
                <a:latin typeface="+mn-lt"/>
                <a:ea typeface="標楷體" pitchFamily="65" charset="-120"/>
              </a:rPr>
              <a:t>Note</a:t>
            </a:r>
            <a:endParaRPr lang="zh-TW" altLang="en-US" sz="3600" b="1" dirty="0">
              <a:solidFill>
                <a:srgbClr val="00B050"/>
              </a:solidFill>
              <a:latin typeface="+mn-lt"/>
              <a:ea typeface="標楷體" pitchFamily="65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1"/>
          <p:cNvSpPr>
            <a:spLocks noChangeArrowheads="1"/>
          </p:cNvSpPr>
          <p:nvPr/>
        </p:nvSpPr>
        <p:spPr bwMode="auto">
          <a:xfrm>
            <a:off x="1079612" y="656692"/>
            <a:ext cx="6732748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PPT 3-1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pt-BR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FeS</a:t>
            </a:r>
            <a:r>
              <a:rPr lang="pt-BR" altLang="zh-TW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CoS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, NiS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MnS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橙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, ZnS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, Al(OH)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</a:t>
            </a:r>
            <a:r>
              <a:rPr lang="pt-BR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Cr(OH)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zh-TW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綠</a:t>
            </a:r>
            <a:r>
              <a:rPr lang="en-US" altLang="zh-TW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endParaRPr lang="zh-TW" altLang="zh-TW" sz="1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>
            <a:off x="3959932" y="1241467"/>
            <a:ext cx="0" cy="1335042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文字方塊 5"/>
          <p:cNvSpPr txBox="1">
            <a:spLocks noChangeArrowheads="1"/>
          </p:cNvSpPr>
          <p:nvPr/>
        </p:nvSpPr>
        <p:spPr bwMode="auto">
          <a:xfrm>
            <a:off x="3959932" y="1664804"/>
            <a:ext cx="7701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HNO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zh-TW" altLang="en-US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9" name="矩形 6"/>
          <p:cNvSpPr>
            <a:spLocks noChangeArrowheads="1"/>
          </p:cNvSpPr>
          <p:nvPr/>
        </p:nvSpPr>
        <p:spPr bwMode="auto">
          <a:xfrm>
            <a:off x="1979712" y="2576509"/>
            <a:ext cx="3960218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Sol 3-2</a:t>
            </a:r>
            <a:r>
              <a:rPr lang="zh-TW" altLang="en-US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s-ES" altLang="zh-TW" sz="1600" b="1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,Co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,Cr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,Ni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,Fe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Al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Zn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HNO</a:t>
            </a:r>
            <a:r>
              <a:rPr lang="es-ES" altLang="zh-TW" sz="1600" b="1" baseline="-25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endParaRPr lang="zh-TW" altLang="zh-TW" sz="1600" b="1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150" name="文字方塊 8"/>
          <p:cNvSpPr txBox="1">
            <a:spLocks noChangeArrowheads="1"/>
          </p:cNvSpPr>
          <p:nvPr/>
        </p:nvSpPr>
        <p:spPr bwMode="auto">
          <a:xfrm>
            <a:off x="4644008" y="1445875"/>
            <a:ext cx="4042792" cy="83099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16M HNO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，加溫使沉澱溶解。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離心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，將溶液移到坩鍋中，棄掉殘渣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907704" y="3429000"/>
            <a:ext cx="5294314" cy="3046988"/>
          </a:xfrm>
          <a:prstGeom prst="rect">
            <a:avLst/>
          </a:prstGeom>
          <a:noFill/>
          <a:ln w="19050">
            <a:solidFill>
              <a:srgbClr val="9966FF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MnS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↑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3CoS + 2NO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+ 8H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3Co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+ 3S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(S)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+ 2NO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↑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+ 4H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3NiS + 2NO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+ 8H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3Ni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+ 3S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(S)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+ 2NO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↑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+ 4H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FeS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↑     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3Fe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NO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pt-BR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−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+4 H</a:t>
            </a:r>
            <a:r>
              <a:rPr lang="pt-BR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3Fe</a:t>
            </a:r>
            <a:r>
              <a:rPr lang="pt-BR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NO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↑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+2H</a:t>
            </a:r>
            <a:r>
              <a:rPr lang="pt-BR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3ZnS + 2NO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+ 8H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3Zn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+ 3S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(S)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+ 2NO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↑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+ 4H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 </a:t>
            </a:r>
          </a:p>
        </p:txBody>
      </p:sp>
      <p:sp>
        <p:nvSpPr>
          <p:cNvPr id="9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矩形 4"/>
          <p:cNvSpPr>
            <a:spLocks noChangeArrowheads="1"/>
          </p:cNvSpPr>
          <p:nvPr/>
        </p:nvSpPr>
        <p:spPr bwMode="auto">
          <a:xfrm>
            <a:off x="791580" y="737175"/>
            <a:ext cx="756084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黑色的硫漂浮球狀物，常藉吸收硫化物形成。若難以溶解硫化物，加一滴</a:t>
            </a:r>
            <a:r>
              <a:rPr lang="en-US" altLang="zh-TW" sz="24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12M </a:t>
            </a:r>
            <a:r>
              <a:rPr lang="en-US" altLang="zh-TW" sz="2400" b="1" dirty="0" err="1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HCl</a:t>
            </a:r>
            <a:r>
              <a:rPr lang="zh-TW" altLang="en-US" sz="24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；但盡量避免，下個步驟必須移除氯離子。</a:t>
            </a:r>
            <a:endParaRPr lang="zh-TW" altLang="en-US" sz="24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201" name="文字方塊 9"/>
          <p:cNvSpPr txBox="1">
            <a:spLocks noChangeArrowheads="1"/>
          </p:cNvSpPr>
          <p:nvPr/>
        </p:nvSpPr>
        <p:spPr bwMode="auto">
          <a:xfrm>
            <a:off x="4716463" y="3998385"/>
            <a:ext cx="10080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400" b="1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MnO</a:t>
            </a:r>
            <a:r>
              <a:rPr lang="en-US" altLang="zh-TW" sz="1400" b="1" baseline="-2500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endParaRPr lang="zh-TW" altLang="en-US" sz="1400" b="1" baseline="-25000">
              <a:solidFill>
                <a:schemeClr val="bg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>
                <a:solidFill>
                  <a:srgbClr val="00B050"/>
                </a:solidFill>
                <a:latin typeface="+mn-lt"/>
                <a:ea typeface="標楷體" pitchFamily="65" charset="-120"/>
              </a:rPr>
              <a:t>Note</a:t>
            </a:r>
            <a:endParaRPr lang="zh-TW" altLang="en-US" sz="3600" b="1" dirty="0">
              <a:solidFill>
                <a:srgbClr val="00B050"/>
              </a:solidFill>
              <a:latin typeface="+mn-lt"/>
              <a:ea typeface="標楷體" pitchFamily="65" charset="-12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>
            <a:spLocks noChangeArrowheads="1"/>
          </p:cNvSpPr>
          <p:nvPr/>
        </p:nvSpPr>
        <p:spPr bwMode="auto">
          <a:xfrm>
            <a:off x="2519871" y="584684"/>
            <a:ext cx="4392389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Sol 3-2</a:t>
            </a:r>
            <a:r>
              <a:rPr lang="zh-TW" altLang="en-US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s-ES" altLang="zh-TW" sz="1600" b="1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,Co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,Cr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,Ni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,Fe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Al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Zn</a:t>
            </a:r>
            <a:r>
              <a:rPr lang="es-E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HNO</a:t>
            </a:r>
            <a:r>
              <a:rPr lang="es-ES" altLang="zh-TW" sz="1600" b="1" baseline="-25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 </a:t>
            </a:r>
            <a:r>
              <a:rPr lang="en-U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(Cl</a:t>
            </a:r>
            <a:r>
              <a:rPr lang="en-US" altLang="zh-TW" sz="1600" b="1" baseline="3000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endParaRPr lang="zh-TW" altLang="zh-TW" sz="1600" b="1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3" name="直線單箭頭接點 2"/>
          <p:cNvCxnSpPr/>
          <p:nvPr/>
        </p:nvCxnSpPr>
        <p:spPr>
          <a:xfrm>
            <a:off x="4715446" y="1177577"/>
            <a:ext cx="0" cy="276837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2" name="文字方塊 4"/>
          <p:cNvSpPr txBox="1">
            <a:spLocks noChangeArrowheads="1"/>
          </p:cNvSpPr>
          <p:nvPr/>
        </p:nvSpPr>
        <p:spPr bwMode="auto">
          <a:xfrm>
            <a:off x="4790058" y="1232756"/>
            <a:ext cx="725489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HNO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zh-TW" altLang="en-US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文字方塊 6"/>
          <p:cNvSpPr txBox="1">
            <a:spLocks noChangeArrowheads="1"/>
          </p:cNvSpPr>
          <p:nvPr/>
        </p:nvSpPr>
        <p:spPr bwMode="auto">
          <a:xfrm>
            <a:off x="4788472" y="1506270"/>
            <a:ext cx="93503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KClO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zh-TW" altLang="en-US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文字方塊 7"/>
          <p:cNvSpPr txBox="1">
            <a:spLocks noChangeArrowheads="1"/>
          </p:cNvSpPr>
          <p:nvPr/>
        </p:nvSpPr>
        <p:spPr bwMode="auto">
          <a:xfrm>
            <a:off x="107380" y="1226865"/>
            <a:ext cx="4392612" cy="263418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蒸發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至將乾，再加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10-15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16M HNO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潤濕鍋壁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，再蒸發至將乾。重複三次後，加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10-15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16M HNO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煮沸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剩下的溶液，一次加一些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KClO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，煮沸並加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16M HNO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補回蒸發，繼續加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KClO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，直到黑褐色沉澱生成。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水洗坩鍋、沉澱，倒入離心管，離心。</a:t>
            </a:r>
          </a:p>
        </p:txBody>
      </p:sp>
      <p:grpSp>
        <p:nvGrpSpPr>
          <p:cNvPr id="25" name="群組 24"/>
          <p:cNvGrpSpPr/>
          <p:nvPr/>
        </p:nvGrpSpPr>
        <p:grpSpPr>
          <a:xfrm>
            <a:off x="1938957" y="1545651"/>
            <a:ext cx="7133543" cy="2108084"/>
            <a:chOff x="1938957" y="1545651"/>
            <a:chExt cx="7133543" cy="2108084"/>
          </a:xfrm>
        </p:grpSpPr>
        <p:cxnSp>
          <p:nvCxnSpPr>
            <p:cNvPr id="13" name="直線單箭頭接點 12"/>
            <p:cNvCxnSpPr/>
            <p:nvPr/>
          </p:nvCxnSpPr>
          <p:spPr>
            <a:xfrm>
              <a:off x="1938957" y="2216633"/>
              <a:ext cx="3713163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字方塊 15"/>
            <p:cNvSpPr txBox="1"/>
            <p:nvPr/>
          </p:nvSpPr>
          <p:spPr>
            <a:xfrm>
              <a:off x="5652007" y="1545651"/>
              <a:ext cx="3420493" cy="1446550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sz="1600" b="1" dirty="0" err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Mn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的試驗：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  <a:defRPr/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取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一滴此溶液，用數滴水稀釋。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  <a:defRPr/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加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過量鉍酸鈉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(NaBiO</a:t>
              </a:r>
              <a:r>
                <a:rPr lang="en-US" altLang="zh-TW" sz="1600" b="1" baseline="-25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3(S)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後離心。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  <a:defRPr/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3.</a:t>
              </a:r>
              <a:r>
                <a:rPr lang="zh-TW" altLang="en-US" sz="1600" b="1" dirty="0" smtClean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深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紫色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MnO</a:t>
              </a:r>
              <a:r>
                <a:rPr lang="en-US" altLang="zh-TW" sz="1600" b="1" baseline="-25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baseline="30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溶液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表示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Mn</a:t>
              </a:r>
              <a:r>
                <a:rPr lang="en-US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2+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存在。</a:t>
              </a:r>
            </a:p>
          </p:txBody>
        </p:sp>
        <p:sp>
          <p:nvSpPr>
            <p:cNvPr id="7182" name="矩形 24"/>
            <p:cNvSpPr>
              <a:spLocks noChangeArrowheads="1"/>
            </p:cNvSpPr>
            <p:nvPr/>
          </p:nvSpPr>
          <p:spPr bwMode="auto">
            <a:xfrm>
              <a:off x="5491608" y="3068960"/>
              <a:ext cx="3544888" cy="584775"/>
            </a:xfrm>
            <a:prstGeom prst="rect">
              <a:avLst/>
            </a:prstGeom>
            <a:noFill/>
            <a:ln w="19050">
              <a:solidFill>
                <a:srgbClr val="9966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2Mn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2+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+ 5NaBiO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+ 14H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+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→ 5Bi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3+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+ 5Na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+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+ 7H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O + 2MnO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zh-TW" altLang="en-US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</a:t>
              </a:r>
              <a:r>
                <a:rPr lang="zh-TW" altLang="en-US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紫色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  <a:endParaRPr lang="zh-TW" altLang="en-US" sz="1600" b="1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1188072" y="3945950"/>
            <a:ext cx="7498728" cy="2831422"/>
            <a:chOff x="1188072" y="3945950"/>
            <a:chExt cx="7498728" cy="2831422"/>
          </a:xfrm>
        </p:grpSpPr>
        <p:sp>
          <p:nvSpPr>
            <p:cNvPr id="7177" name="矩形 17"/>
            <p:cNvSpPr>
              <a:spLocks noChangeArrowheads="1"/>
            </p:cNvSpPr>
            <p:nvPr/>
          </p:nvSpPr>
          <p:spPr bwMode="auto">
            <a:xfrm>
              <a:off x="1188072" y="4485700"/>
              <a:ext cx="3600400" cy="5847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E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Sol 3-3</a:t>
              </a:r>
              <a:r>
                <a:rPr lang="zh-TW" altLang="en-US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：</a:t>
              </a:r>
              <a:endPara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r>
                <a:rPr lang="it-IT" altLang="zh-TW" sz="1600" b="1">
                  <a:cs typeface="Times New Roman" pitchFamily="18" charset="0"/>
                </a:rPr>
                <a:t>Co</a:t>
              </a:r>
              <a:r>
                <a:rPr lang="it-IT" altLang="zh-TW" sz="1600" b="1" baseline="30000">
                  <a:cs typeface="Times New Roman" pitchFamily="18" charset="0"/>
                </a:rPr>
                <a:t>2+</a:t>
              </a:r>
              <a:r>
                <a:rPr lang="it-IT" altLang="zh-TW" sz="1600" b="1">
                  <a:cs typeface="Times New Roman" pitchFamily="18" charset="0"/>
                </a:rPr>
                <a:t>,Cr</a:t>
              </a:r>
              <a:r>
                <a:rPr lang="it-IT" altLang="zh-TW" sz="1600" b="1" baseline="-25000">
                  <a:cs typeface="Times New Roman" pitchFamily="18" charset="0"/>
                </a:rPr>
                <a:t>2</a:t>
              </a:r>
              <a:r>
                <a:rPr lang="it-IT" altLang="zh-TW" sz="1600" b="1">
                  <a:cs typeface="Times New Roman" pitchFamily="18" charset="0"/>
                </a:rPr>
                <a:t>O</a:t>
              </a:r>
              <a:r>
                <a:rPr lang="it-IT" altLang="zh-TW" sz="1600" b="1" baseline="-25000">
                  <a:cs typeface="Times New Roman" pitchFamily="18" charset="0"/>
                </a:rPr>
                <a:t>7</a:t>
              </a:r>
              <a:r>
                <a:rPr lang="it-IT" altLang="zh-TW" sz="1600" b="1" baseline="30000">
                  <a:cs typeface="Times New Roman" pitchFamily="18" charset="0"/>
                </a:rPr>
                <a:t>2-</a:t>
              </a:r>
              <a:r>
                <a:rPr lang="it-IT" altLang="zh-TW" sz="1600" b="1">
                  <a:cs typeface="Times New Roman" pitchFamily="18" charset="0"/>
                </a:rPr>
                <a:t>,Ni</a:t>
              </a:r>
              <a:r>
                <a:rPr lang="it-IT" altLang="zh-TW" sz="1600" b="1" baseline="30000">
                  <a:cs typeface="Times New Roman" pitchFamily="18" charset="0"/>
                </a:rPr>
                <a:t>2+</a:t>
              </a:r>
              <a:r>
                <a:rPr lang="it-IT" altLang="zh-TW" sz="1600" b="1">
                  <a:cs typeface="Times New Roman" pitchFamily="18" charset="0"/>
                </a:rPr>
                <a:t>,Fe</a:t>
              </a:r>
              <a:r>
                <a:rPr lang="it-IT" altLang="zh-TW" sz="1600" b="1" baseline="30000">
                  <a:cs typeface="Times New Roman" pitchFamily="18" charset="0"/>
                </a:rPr>
                <a:t>3+</a:t>
              </a:r>
              <a:r>
                <a:rPr lang="it-IT" altLang="zh-TW" sz="1600" b="1">
                  <a:cs typeface="Times New Roman" pitchFamily="18" charset="0"/>
                </a:rPr>
                <a:t>,Al</a:t>
              </a:r>
              <a:r>
                <a:rPr lang="it-IT" altLang="zh-TW" sz="1600" b="1" baseline="30000">
                  <a:cs typeface="Times New Roman" pitchFamily="18" charset="0"/>
                </a:rPr>
                <a:t>3+</a:t>
              </a:r>
              <a:r>
                <a:rPr lang="it-IT" altLang="zh-TW" sz="1600" b="1">
                  <a:cs typeface="Times New Roman" pitchFamily="18" charset="0"/>
                </a:rPr>
                <a:t>,Zn</a:t>
              </a:r>
              <a:r>
                <a:rPr lang="it-IT" altLang="zh-TW" sz="1600" b="1" baseline="30000">
                  <a:cs typeface="Times New Roman" pitchFamily="18" charset="0"/>
                </a:rPr>
                <a:t>2+</a:t>
              </a:r>
              <a:r>
                <a:rPr lang="it-IT" altLang="zh-TW" sz="1600" b="1">
                  <a:latin typeface="Times New Roman" pitchFamily="18" charset="0"/>
                  <a:cs typeface="Times New Roman" pitchFamily="18" charset="0"/>
                </a:rPr>
                <a:t>,HNO</a:t>
              </a:r>
              <a:r>
                <a:rPr lang="it-IT" altLang="zh-TW" sz="1600" b="1" baseline="-2500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TW" altLang="zh-TW" sz="1600" b="1"/>
            </a:p>
          </p:txBody>
        </p:sp>
        <p:sp>
          <p:nvSpPr>
            <p:cNvPr id="7178" name="矩形 18"/>
            <p:cNvSpPr>
              <a:spLocks noChangeArrowheads="1"/>
            </p:cNvSpPr>
            <p:nvPr/>
          </p:nvSpPr>
          <p:spPr bwMode="auto">
            <a:xfrm>
              <a:off x="5539358" y="4502634"/>
              <a:ext cx="1409700" cy="5847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PPT 3-3</a:t>
              </a:r>
              <a:r>
                <a:rPr lang="zh-TW" altLang="en-US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：</a:t>
              </a:r>
              <a:r>
                <a:rPr lang="es-ES" altLang="zh-TW" sz="1600" b="1">
                  <a:cs typeface="Times New Roman" pitchFamily="18" charset="0"/>
                </a:rPr>
                <a:t>MnO</a:t>
              </a:r>
              <a:r>
                <a:rPr lang="es-ES" altLang="zh-TW" sz="1600" b="1" baseline="-25000">
                  <a:cs typeface="Times New Roman" pitchFamily="18" charset="0"/>
                </a:rPr>
                <a:t>2</a:t>
              </a:r>
              <a:endParaRPr lang="en-U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>
            <a:xfrm>
              <a:off x="3132709" y="3945950"/>
              <a:ext cx="3095625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2"/>
            <p:cNvCxnSpPr/>
            <p:nvPr/>
          </p:nvCxnSpPr>
          <p:spPr>
            <a:xfrm>
              <a:off x="3132708" y="3945951"/>
              <a:ext cx="0" cy="53974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單箭頭接點 23"/>
            <p:cNvCxnSpPr/>
            <p:nvPr/>
          </p:nvCxnSpPr>
          <p:spPr>
            <a:xfrm>
              <a:off x="6228333" y="3945951"/>
              <a:ext cx="0" cy="53974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83" name="矩形 10"/>
            <p:cNvSpPr>
              <a:spLocks noChangeArrowheads="1"/>
            </p:cNvSpPr>
            <p:nvPr/>
          </p:nvSpPr>
          <p:spPr bwMode="auto">
            <a:xfrm>
              <a:off x="1188072" y="5190608"/>
              <a:ext cx="2985113" cy="338554"/>
            </a:xfrm>
            <a:prstGeom prst="rect">
              <a:avLst/>
            </a:prstGeom>
            <a:noFill/>
            <a:ln w="19050">
              <a:solidFill>
                <a:srgbClr val="9966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Cr</a:t>
              </a:r>
              <a:r>
                <a:rPr lang="pt-BR" altLang="zh-TW" sz="1600" b="1" baseline="30000">
                  <a:latin typeface="Times New Roman" pitchFamily="18" charset="0"/>
                  <a:cs typeface="Times New Roman" pitchFamily="18" charset="0"/>
                </a:rPr>
                <a:t>3+</a:t>
              </a:r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 + ClO</a:t>
              </a:r>
              <a:r>
                <a:rPr lang="pt-BR" altLang="zh-TW" sz="1600" b="1" baseline="-2500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pt-BR" altLang="zh-TW" sz="1600" b="1" baseline="3000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zh-TW" altLang="zh-TW" sz="1600" b="1">
                  <a:latin typeface="Times New Roman" pitchFamily="18" charset="0"/>
                  <a:cs typeface="Times New Roman" pitchFamily="18" charset="0"/>
                </a:rPr>
                <a:t>→</a:t>
              </a:r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 ClO</a:t>
              </a:r>
              <a:r>
                <a:rPr lang="pt-BR" altLang="zh-TW" sz="1600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zh-TW" altLang="zh-TW" sz="1600" b="1">
                  <a:latin typeface="Times New Roman" pitchFamily="18" charset="0"/>
                  <a:cs typeface="Times New Roman" pitchFamily="18" charset="0"/>
                </a:rPr>
                <a:t>↑</a:t>
              </a:r>
              <a:r>
                <a:rPr lang="zh-TW" altLang="en-US" sz="1600" b="1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zh-TW" altLang="en-US" sz="1600" b="1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Cr</a:t>
              </a:r>
              <a:r>
                <a:rPr lang="pt-BR" altLang="zh-TW" sz="1600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pt-BR" altLang="zh-TW" sz="1600" b="1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pt-BR" altLang="zh-TW" sz="1600" b="1" baseline="-25000">
                  <a:latin typeface="Times New Roman" pitchFamily="18" charset="0"/>
                  <a:cs typeface="Times New Roman" pitchFamily="18" charset="0"/>
                </a:rPr>
                <a:t>7</a:t>
              </a:r>
              <a:r>
                <a:rPr lang="pt-BR" altLang="zh-TW" sz="1600" b="1" baseline="30000">
                  <a:latin typeface="Times New Roman" pitchFamily="18" charset="0"/>
                  <a:cs typeface="Times New Roman" pitchFamily="18" charset="0"/>
                </a:rPr>
                <a:t>2-</a:t>
              </a:r>
              <a:endParaRPr lang="zh-TW" altLang="en-US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84" name="矩形 11"/>
            <p:cNvSpPr>
              <a:spLocks noChangeArrowheads="1"/>
            </p:cNvSpPr>
            <p:nvPr/>
          </p:nvSpPr>
          <p:spPr bwMode="auto">
            <a:xfrm>
              <a:off x="5502846" y="6438818"/>
              <a:ext cx="2973891" cy="338554"/>
            </a:xfrm>
            <a:prstGeom prst="rect">
              <a:avLst/>
            </a:prstGeom>
            <a:noFill/>
            <a:ln w="19050">
              <a:solidFill>
                <a:srgbClr val="9966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s-ES" altLang="zh-TW" sz="1600" b="1">
                  <a:latin typeface="Times New Roman" pitchFamily="18" charset="0"/>
                  <a:cs typeface="Times New Roman" pitchFamily="18" charset="0"/>
                </a:rPr>
                <a:t>Mn</a:t>
              </a:r>
              <a:r>
                <a:rPr lang="es-ES" altLang="zh-TW" sz="1600" b="1" baseline="30000">
                  <a:latin typeface="Times New Roman" pitchFamily="18" charset="0"/>
                  <a:cs typeface="Times New Roman" pitchFamily="18" charset="0"/>
                </a:rPr>
                <a:t>2+</a:t>
              </a:r>
              <a:r>
                <a:rPr lang="es-ES" altLang="zh-TW" sz="1600" b="1">
                  <a:latin typeface="Times New Roman" pitchFamily="18" charset="0"/>
                  <a:cs typeface="Times New Roman" pitchFamily="18" charset="0"/>
                </a:rPr>
                <a:t> + ClO</a:t>
              </a:r>
              <a:r>
                <a:rPr lang="es-ES" altLang="zh-TW" sz="1600" b="1" baseline="-2500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s-ES" altLang="zh-TW" sz="1600" b="1" baseline="30000">
                  <a:latin typeface="Times New Roman" pitchFamily="18" charset="0"/>
                  <a:cs typeface="Times New Roman" pitchFamily="18" charset="0"/>
                </a:rPr>
                <a:t>- </a:t>
              </a:r>
              <a:r>
                <a:rPr lang="zh-TW" altLang="zh-TW" sz="1600" b="1">
                  <a:latin typeface="Times New Roman" pitchFamily="18" charset="0"/>
                  <a:cs typeface="Times New Roman" pitchFamily="18" charset="0"/>
                </a:rPr>
                <a:t>→</a:t>
              </a:r>
              <a:r>
                <a:rPr lang="es-ES" altLang="zh-TW" sz="1600" b="1">
                  <a:latin typeface="Times New Roman" pitchFamily="18" charset="0"/>
                  <a:cs typeface="Times New Roman" pitchFamily="18" charset="0"/>
                </a:rPr>
                <a:t>MnO</a:t>
              </a:r>
              <a:r>
                <a:rPr lang="es-ES" altLang="zh-TW" sz="1600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zh-TW" altLang="zh-TW" sz="1600" b="1">
                  <a:latin typeface="Times New Roman" pitchFamily="18" charset="0"/>
                  <a:cs typeface="Times New Roman" pitchFamily="18" charset="0"/>
                </a:rPr>
                <a:t>↓</a:t>
              </a:r>
              <a:r>
                <a:rPr lang="es-ES" altLang="zh-TW" sz="1600" b="1">
                  <a:latin typeface="Times New Roman" pitchFamily="18" charset="0"/>
                  <a:cs typeface="Times New Roman" pitchFamily="18" charset="0"/>
                </a:rPr>
                <a:t> +</a:t>
              </a:r>
              <a:r>
                <a:rPr lang="zh-TW" altLang="en-US" sz="1600" b="1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s-ES" altLang="zh-TW" sz="1600" b="1">
                  <a:latin typeface="Times New Roman" pitchFamily="18" charset="0"/>
                  <a:cs typeface="Times New Roman" pitchFamily="18" charset="0"/>
                </a:rPr>
                <a:t>ClO</a:t>
              </a:r>
              <a:r>
                <a:rPr lang="es-ES" altLang="zh-TW" sz="1600" b="1" baseline="-25000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zh-TW" altLang="zh-TW" sz="1600" b="1">
                  <a:latin typeface="Times New Roman" pitchFamily="18" charset="0"/>
                  <a:cs typeface="Times New Roman" pitchFamily="18" charset="0"/>
                </a:rPr>
                <a:t>↑</a:t>
              </a:r>
            </a:p>
          </p:txBody>
        </p:sp>
        <p:sp>
          <p:nvSpPr>
            <p:cNvPr id="7185" name="文字方塊 13"/>
            <p:cNvSpPr txBox="1">
              <a:spLocks noChangeArrowheads="1"/>
            </p:cNvSpPr>
            <p:nvPr/>
          </p:nvSpPr>
          <p:spPr bwMode="auto">
            <a:xfrm>
              <a:off x="5364733" y="5157192"/>
              <a:ext cx="3322067" cy="1200329"/>
            </a:xfrm>
            <a:prstGeom prst="rect">
              <a:avLst/>
            </a:prstGeom>
            <a:noFill/>
            <a:ln w="190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加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幾滴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6M HNO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和</a:t>
              </a: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3%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一滴</a:t>
              </a: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</a:t>
              </a:r>
              <a:r>
                <a:rPr lang="en-US" altLang="zh-TW" sz="1600" b="1" baseline="-25000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O</a:t>
              </a:r>
              <a:r>
                <a:rPr lang="en-US" altLang="zh-TW" sz="1600" b="1" baseline="-25000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加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過量鉍酸鈉 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(NaBiO</a:t>
              </a:r>
              <a:r>
                <a:rPr lang="en-US" altLang="zh-TW" sz="1600" b="1" baseline="-25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3(S)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後離心。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3.</a:t>
              </a:r>
              <a:r>
                <a:rPr lang="zh-TW" altLang="en-US" sz="1600" b="1" dirty="0" smtClean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紫色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MnO</a:t>
              </a:r>
              <a:r>
                <a:rPr lang="en-US" altLang="zh-TW" sz="1600" b="1" baseline="-25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baseline="30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溶液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表示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Mn</a:t>
              </a:r>
              <a:r>
                <a:rPr lang="en-US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2+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存在。</a:t>
              </a:r>
            </a:p>
          </p:txBody>
        </p:sp>
      </p:grpSp>
      <p:sp>
        <p:nvSpPr>
          <p:cNvPr id="18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9" name="直線接點 18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矩形 4"/>
          <p:cNvSpPr>
            <a:spLocks noChangeArrowheads="1"/>
          </p:cNvSpPr>
          <p:nvPr/>
        </p:nvSpPr>
        <p:spPr bwMode="auto">
          <a:xfrm>
            <a:off x="323527" y="737175"/>
            <a:ext cx="8496945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重複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蒸發是為了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移除氯化物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，因為它會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干擾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MnO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的分離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2.Mn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試驗中若紫色消失迅速，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代表氯化物存在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，必須加入更多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NaBiO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藉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由氯酸鹽將 </a:t>
            </a:r>
            <a:r>
              <a:rPr lang="en-US" altLang="zh-TW" sz="2200" b="1" dirty="0" err="1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(II)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氧化成 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MnO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，需要劇烈沸騰和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16M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HNO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，且須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移除氯化物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。加入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KClO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時一次不能加過多，否則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ClO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會劇烈逸出。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</a:t>
            </a:r>
            <a:r>
              <a:rPr lang="en-US" altLang="zh-TW" sz="22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的試驗中顯示沒有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n-US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加入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KClO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此步驟不會有沉澱產生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，但還是會使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Cr(III)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氧化成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7</a:t>
            </a:r>
            <a:r>
              <a:rPr lang="en-US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2-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一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開始加入的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NaBiO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會先將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氧化成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。當底部出現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咖啡色或黑色薄薄的固體層且不再冒泡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，代表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NaBiO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過量。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>
                <a:solidFill>
                  <a:srgbClr val="00B050"/>
                </a:solidFill>
                <a:latin typeface="+mn-lt"/>
                <a:ea typeface="標楷體" pitchFamily="65" charset="-120"/>
              </a:rPr>
              <a:t>Note</a:t>
            </a:r>
            <a:endParaRPr lang="zh-TW" altLang="en-US" sz="3600" b="1" dirty="0">
              <a:solidFill>
                <a:srgbClr val="00B050"/>
              </a:solidFill>
              <a:latin typeface="+mn-lt"/>
              <a:ea typeface="標楷體" pitchFamily="65" charset="-120"/>
            </a:endParaRPr>
          </a:p>
        </p:txBody>
      </p:sp>
      <p:cxnSp>
        <p:nvCxnSpPr>
          <p:cNvPr id="11" name="直線接點 10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7"/>
          <p:cNvSpPr>
            <a:spLocks noChangeArrowheads="1"/>
          </p:cNvSpPr>
          <p:nvPr/>
        </p:nvSpPr>
        <p:spPr bwMode="auto">
          <a:xfrm>
            <a:off x="2195736" y="699232"/>
            <a:ext cx="3564396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Sol 3-3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s-E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it-IT" altLang="zh-TW" sz="16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,Cr</a:t>
            </a:r>
            <a:r>
              <a:rPr lang="it-IT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it-IT" altLang="zh-TW" sz="1600" b="1" baseline="-25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it-IT" altLang="zh-TW" sz="1600" b="1" baseline="30000" dirty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,Ni</a:t>
            </a:r>
            <a:r>
              <a:rPr lang="it-IT" altLang="zh-TW" sz="16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,Fe</a:t>
            </a:r>
            <a:r>
              <a:rPr lang="it-IT" altLang="zh-TW" sz="1600" b="1" baseline="30000" dirty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,Al</a:t>
            </a:r>
            <a:r>
              <a:rPr lang="it-IT" altLang="zh-TW" sz="1600" b="1" baseline="30000" dirty="0"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,Zn</a:t>
            </a:r>
            <a:r>
              <a:rPr lang="it-IT" altLang="zh-TW" sz="16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it-IT" altLang="zh-TW" sz="1600" b="1" dirty="0">
                <a:latin typeface="Times New Roman" pitchFamily="18" charset="0"/>
                <a:cs typeface="Times New Roman" pitchFamily="18" charset="0"/>
              </a:rPr>
              <a:t>,HNO</a:t>
            </a:r>
            <a:r>
              <a:rPr lang="it-IT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endParaRPr lang="zh-TW" altLang="zh-TW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直線單箭頭接點 5"/>
          <p:cNvCxnSpPr/>
          <p:nvPr/>
        </p:nvCxnSpPr>
        <p:spPr>
          <a:xfrm>
            <a:off x="3985692" y="1284007"/>
            <a:ext cx="0" cy="17399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0" name="文字方塊 8"/>
          <p:cNvSpPr txBox="1">
            <a:spLocks noChangeArrowheads="1"/>
          </p:cNvSpPr>
          <p:nvPr/>
        </p:nvSpPr>
        <p:spPr bwMode="auto">
          <a:xfrm>
            <a:off x="3985692" y="1503622"/>
            <a:ext cx="860426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 err="1">
                <a:latin typeface="Times New Roman" pitchFamily="18" charset="0"/>
                <a:cs typeface="Times New Roman" pitchFamily="18" charset="0"/>
              </a:rPr>
              <a:t>NaOH</a:t>
            </a:r>
            <a:endParaRPr lang="zh-TW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1" name="文字方塊 10"/>
          <p:cNvSpPr txBox="1">
            <a:spLocks noChangeArrowheads="1"/>
          </p:cNvSpPr>
          <p:nvPr/>
        </p:nvSpPr>
        <p:spPr bwMode="auto">
          <a:xfrm>
            <a:off x="4019823" y="1842176"/>
            <a:ext cx="719137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zh-TW" altLang="en-US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文字方塊 12"/>
          <p:cNvSpPr txBox="1">
            <a:spLocks noChangeArrowheads="1"/>
          </p:cNvSpPr>
          <p:nvPr/>
        </p:nvSpPr>
        <p:spPr bwMode="auto">
          <a:xfrm>
            <a:off x="4752020" y="1391288"/>
            <a:ext cx="4191520" cy="156966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6M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NaOH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中和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，再加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5-10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滴過量。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一滴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3% 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，然後加溫幾分鐘。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離心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，用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滴含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1-2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NaOH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的水洗沉澱。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收集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在離心管後離心，將溶液與沉澱分開。</a:t>
            </a:r>
          </a:p>
        </p:txBody>
      </p:sp>
      <p:sp>
        <p:nvSpPr>
          <p:cNvPr id="9223" name="矩形 17"/>
          <p:cNvSpPr>
            <a:spLocks noChangeArrowheads="1"/>
          </p:cNvSpPr>
          <p:nvPr/>
        </p:nvSpPr>
        <p:spPr bwMode="auto">
          <a:xfrm>
            <a:off x="1079612" y="3356992"/>
            <a:ext cx="2690812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Sol 3-4</a:t>
            </a:r>
            <a:r>
              <a:rPr lang="zh-TW" altLang="en-US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s-ES" altLang="zh-TW" sz="1600" b="1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600" b="1">
                <a:latin typeface="Times New Roman" pitchFamily="18" charset="0"/>
                <a:cs typeface="Times New Roman" pitchFamily="18" charset="0"/>
              </a:rPr>
              <a:t>CrO</a:t>
            </a:r>
            <a:r>
              <a:rPr lang="en-US" altLang="zh-TW" sz="1600" b="1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zh-TW" sz="1600" b="1">
                <a:latin typeface="Times New Roman" pitchFamily="18" charset="0"/>
                <a:cs typeface="Times New Roman" pitchFamily="18" charset="0"/>
              </a:rPr>
              <a:t>, Al(OH)</a:t>
            </a:r>
            <a:r>
              <a:rPr lang="en-US" altLang="zh-TW" sz="1600" b="1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600" b="1">
                <a:latin typeface="Times New Roman" pitchFamily="18" charset="0"/>
                <a:cs typeface="Times New Roman" pitchFamily="18" charset="0"/>
              </a:rPr>
              <a:t>, Zn(OH)</a:t>
            </a:r>
            <a:r>
              <a:rPr lang="en-US" altLang="zh-TW" sz="1600" b="1" baseline="-250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600" b="1">
                <a:latin typeface="Times New Roman" pitchFamily="18" charset="0"/>
                <a:cs typeface="Times New Roman" pitchFamily="18" charset="0"/>
              </a:rPr>
              <a:t> </a:t>
            </a:r>
            <a:endParaRPr lang="zh-TW" altLang="zh-TW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4" name="矩形 17"/>
          <p:cNvSpPr>
            <a:spLocks noChangeArrowheads="1"/>
          </p:cNvSpPr>
          <p:nvPr/>
        </p:nvSpPr>
        <p:spPr bwMode="auto">
          <a:xfrm>
            <a:off x="4158604" y="3356992"/>
            <a:ext cx="2789660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PPT 3-4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,Ni(OH)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,Co(OH)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endParaRPr lang="zh-TW" altLang="zh-TW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直線接點 16"/>
          <p:cNvCxnSpPr/>
          <p:nvPr/>
        </p:nvCxnSpPr>
        <p:spPr>
          <a:xfrm>
            <a:off x="2439468" y="3027226"/>
            <a:ext cx="3095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2439467" y="3027226"/>
            <a:ext cx="0" cy="31538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>
            <a:off x="5531917" y="3027226"/>
            <a:ext cx="0" cy="31538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8" name="文字方塊 21"/>
          <p:cNvSpPr txBox="1">
            <a:spLocks noChangeArrowheads="1"/>
          </p:cNvSpPr>
          <p:nvPr/>
        </p:nvSpPr>
        <p:spPr bwMode="auto">
          <a:xfrm>
            <a:off x="503548" y="4041068"/>
            <a:ext cx="3475036" cy="1200329"/>
          </a:xfrm>
          <a:prstGeom prst="rect">
            <a:avLst/>
          </a:prstGeom>
          <a:noFill/>
          <a:ln w="19050">
            <a:solidFill>
              <a:srgbClr val="99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 + 2OH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2CrO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3+ 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+ 4OH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Al(OH)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zh-TW" altLang="en-US" sz="16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無色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Arial" charset="0"/>
              <a:buChar char="•"/>
            </a:pP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Zn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+ 4OH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Zn(OH)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endParaRPr lang="en-US" altLang="zh-TW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4247964" y="4041068"/>
            <a:ext cx="4153048" cy="1569660"/>
          </a:xfrm>
          <a:prstGeom prst="rect">
            <a:avLst/>
          </a:prstGeom>
          <a:noFill/>
          <a:ln w="19050">
            <a:solidFill>
              <a:srgbClr val="9966FF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紅棕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溶於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HCl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 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OH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</a:p>
        </p:txBody>
      </p:sp>
      <p:sp>
        <p:nvSpPr>
          <p:cNvPr id="14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5" name="直線接點 14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矩形 4"/>
          <p:cNvSpPr>
            <a:spLocks noChangeArrowheads="1"/>
          </p:cNvSpPr>
          <p:nvPr/>
        </p:nvSpPr>
        <p:spPr bwMode="auto">
          <a:xfrm>
            <a:off x="647128" y="836712"/>
            <a:ext cx="7813304" cy="206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2200" b="1" baseline="-25000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會將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Co(OH)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氧化成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Co(OH)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，並將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從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分離出來。加熱是為了加速反應，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破壞過量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兩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次離心是為了確保將 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 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從 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 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 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完全分離出來。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>
                <a:solidFill>
                  <a:srgbClr val="00B050"/>
                </a:solidFill>
                <a:latin typeface="+mn-lt"/>
                <a:ea typeface="標楷體" pitchFamily="65" charset="-120"/>
              </a:rPr>
              <a:t>Note</a:t>
            </a:r>
            <a:endParaRPr lang="zh-TW" altLang="en-US" sz="3600" b="1" dirty="0">
              <a:solidFill>
                <a:srgbClr val="00B050"/>
              </a:solidFill>
              <a:latin typeface="+mn-lt"/>
              <a:ea typeface="標楷體" pitchFamily="65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7"/>
          <p:cNvSpPr>
            <a:spLocks noChangeArrowheads="1"/>
          </p:cNvSpPr>
          <p:nvPr/>
        </p:nvSpPr>
        <p:spPr bwMode="auto">
          <a:xfrm>
            <a:off x="3532162" y="620688"/>
            <a:ext cx="2840038" cy="58477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Sol 3-4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s-E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CrO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, Al(OH)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, Zn(OH)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endParaRPr lang="zh-TW" altLang="zh-TW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>
            <a:off x="4932363" y="1205463"/>
            <a:ext cx="0" cy="45508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文字方塊 6"/>
          <p:cNvSpPr txBox="1">
            <a:spLocks noChangeArrowheads="1"/>
          </p:cNvSpPr>
          <p:nvPr/>
        </p:nvSpPr>
        <p:spPr bwMode="auto">
          <a:xfrm>
            <a:off x="7246220" y="1006610"/>
            <a:ext cx="9365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HOAC</a:t>
            </a:r>
            <a:endParaRPr lang="zh-TW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文字方塊 7"/>
          <p:cNvSpPr txBox="1">
            <a:spLocks noChangeArrowheads="1"/>
          </p:cNvSpPr>
          <p:nvPr/>
        </p:nvSpPr>
        <p:spPr bwMode="auto">
          <a:xfrm>
            <a:off x="7246220" y="1679710"/>
            <a:ext cx="649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zh-TW" altLang="en-US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3835401" y="1639177"/>
            <a:ext cx="335049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7185894" y="1628800"/>
            <a:ext cx="0" cy="429796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2" name="文字方塊 12"/>
          <p:cNvSpPr txBox="1">
            <a:spLocks noChangeArrowheads="1"/>
          </p:cNvSpPr>
          <p:nvPr/>
        </p:nvSpPr>
        <p:spPr bwMode="auto">
          <a:xfrm>
            <a:off x="7230344" y="1321993"/>
            <a:ext cx="14564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 err="1"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(C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zh-TW" altLang="en-US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3" name="文字方塊 14"/>
          <p:cNvSpPr txBox="1">
            <a:spLocks noChangeArrowheads="1"/>
          </p:cNvSpPr>
          <p:nvPr/>
        </p:nvSpPr>
        <p:spPr bwMode="auto">
          <a:xfrm>
            <a:off x="6696237" y="2060848"/>
            <a:ext cx="1008111" cy="33855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zh-TW" altLang="en-US" sz="16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試驗</a:t>
            </a:r>
          </a:p>
        </p:txBody>
      </p:sp>
      <p:sp>
        <p:nvSpPr>
          <p:cNvPr id="11274" name="文字方塊 19"/>
          <p:cNvSpPr txBox="1">
            <a:spLocks noChangeArrowheads="1"/>
          </p:cNvSpPr>
          <p:nvPr/>
        </p:nvSpPr>
        <p:spPr bwMode="auto">
          <a:xfrm>
            <a:off x="6660232" y="2528900"/>
            <a:ext cx="2412000" cy="341632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HOAC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酸化並加幾滴</a:t>
            </a:r>
            <a:r>
              <a:rPr lang="en-US" altLang="zh-TW" sz="1600" b="1" dirty="0" err="1">
                <a:latin typeface="Times New Roman" pitchFamily="18" charset="0"/>
                <a:cs typeface="Times New Roman" pitchFamily="18" charset="0"/>
              </a:rPr>
              <a:t>Pb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(C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黃色</a:t>
            </a:r>
            <a:r>
              <a: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PbCrO</a:t>
            </a:r>
            <a:r>
              <a:rPr lang="en-US" altLang="zh-TW" sz="16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沉澱表示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存在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進一步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證明，可將沉澱溶於一滴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6M HNO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中用幾滴水稀釋並加一滴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3%H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下層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藍色</a:t>
            </a:r>
            <a:r>
              <a: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CrO</a:t>
            </a:r>
            <a:r>
              <a:rPr lang="en-US" altLang="zh-TW" sz="16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Cr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存在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38037" y="659013"/>
            <a:ext cx="5326051" cy="1282847"/>
            <a:chOff x="38037" y="659013"/>
            <a:chExt cx="5326051" cy="1282847"/>
          </a:xfrm>
        </p:grpSpPr>
        <p:cxnSp>
          <p:nvCxnSpPr>
            <p:cNvPr id="21" name="直線單箭頭接點 20"/>
            <p:cNvCxnSpPr/>
            <p:nvPr/>
          </p:nvCxnSpPr>
          <p:spPr>
            <a:xfrm>
              <a:off x="3835400" y="1624360"/>
              <a:ext cx="0" cy="3175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76" name="文字方塊 21"/>
            <p:cNvSpPr txBox="1">
              <a:spLocks noChangeArrowheads="1"/>
            </p:cNvSpPr>
            <p:nvPr/>
          </p:nvSpPr>
          <p:spPr bwMode="auto">
            <a:xfrm>
              <a:off x="3120076" y="1232756"/>
              <a:ext cx="224401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1600" b="1" dirty="0" err="1">
                  <a:latin typeface="Times New Roman" pitchFamily="18" charset="0"/>
                  <a:cs typeface="Times New Roman" pitchFamily="18" charset="0"/>
                </a:rPr>
                <a:t>HCl</a:t>
              </a:r>
              <a:r>
                <a:rPr lang="en-US" altLang="zh-TW" sz="1600" b="1" dirty="0">
                  <a:latin typeface="Times New Roman" pitchFamily="18" charset="0"/>
                  <a:cs typeface="Times New Roman" pitchFamily="18" charset="0"/>
                </a:rPr>
                <a:t>, NH</a:t>
              </a:r>
              <a:r>
                <a:rPr lang="en-US" altLang="zh-TW" sz="1600" b="1" baseline="-25000" dirty="0"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US" altLang="zh-TW" sz="1600" b="1" dirty="0">
                  <a:latin typeface="Times New Roman" pitchFamily="18" charset="0"/>
                  <a:cs typeface="Times New Roman" pitchFamily="18" charset="0"/>
                </a:rPr>
                <a:t>Cl, 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NH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endParaRPr lang="zh-TW" alt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78" name="文字方塊 24"/>
            <p:cNvSpPr txBox="1">
              <a:spLocks noChangeArrowheads="1"/>
            </p:cNvSpPr>
            <p:nvPr/>
          </p:nvSpPr>
          <p:spPr bwMode="auto">
            <a:xfrm>
              <a:off x="38037" y="659013"/>
              <a:ext cx="3130552" cy="1200329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用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6M </a:t>
              </a:r>
              <a:r>
                <a:rPr lang="en-US" altLang="zh-TW" sz="1600" b="1" dirty="0" err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HCl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酸化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加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5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滴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6M NH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Cl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和 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NH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使變鹼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離心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，用水洗沉澱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</p:grpSp>
      <p:sp>
        <p:nvSpPr>
          <p:cNvPr id="11279" name="文字方塊 2"/>
          <p:cNvSpPr txBox="1">
            <a:spLocks noChangeArrowheads="1"/>
          </p:cNvSpPr>
          <p:nvPr/>
        </p:nvSpPr>
        <p:spPr bwMode="auto">
          <a:xfrm>
            <a:off x="6696236" y="6021288"/>
            <a:ext cx="2392573" cy="584775"/>
          </a:xfrm>
          <a:prstGeom prst="rect">
            <a:avLst/>
          </a:prstGeom>
          <a:noFill/>
          <a:ln w="19050">
            <a:solidFill>
              <a:srgbClr val="99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 err="1">
                <a:latin typeface="Times New Roman" pitchFamily="18" charset="0"/>
                <a:ea typeface="標楷體" pitchFamily="65" charset="-120"/>
              </a:rPr>
              <a:t>Pb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(C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H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O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)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2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+ CrO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</a:rPr>
              <a:t>2-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</a:rPr>
              <a:t>→ </a:t>
            </a:r>
            <a:r>
              <a:rPr lang="pt-BR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</a:rPr>
              <a:t>PbCrO</a:t>
            </a:r>
            <a:r>
              <a:rPr lang="pt-BR" altLang="zh-TW" sz="1600" b="1" baseline="-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</a:rPr>
              <a:t>4</a:t>
            </a:r>
            <a:r>
              <a:rPr lang="pt-BR" altLang="zh-TW" sz="1600" b="1" dirty="0">
                <a:latin typeface="Times New Roman" pitchFamily="18" charset="0"/>
                <a:ea typeface="標楷體" pitchFamily="65" charset="-120"/>
              </a:rPr>
              <a:t>↓+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2C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</a:rPr>
              <a:t>O</a:t>
            </a:r>
            <a:r>
              <a:rPr lang="en-US" altLang="zh-TW" sz="1600" b="1" baseline="-30000" dirty="0">
                <a:latin typeface="Times New Roman" pitchFamily="18" charset="0"/>
                <a:ea typeface="標楷體" pitchFamily="65" charset="-120"/>
              </a:rPr>
              <a:t>2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</a:rPr>
              <a:t>-</a:t>
            </a:r>
            <a:endParaRPr lang="zh-TW" altLang="en-US" sz="1600" dirty="0"/>
          </a:p>
        </p:txBody>
      </p:sp>
      <p:grpSp>
        <p:nvGrpSpPr>
          <p:cNvPr id="35" name="群組 34"/>
          <p:cNvGrpSpPr/>
          <p:nvPr/>
        </p:nvGrpSpPr>
        <p:grpSpPr>
          <a:xfrm>
            <a:off x="34925" y="1808820"/>
            <a:ext cx="6589303" cy="4977263"/>
            <a:chOff x="34925" y="1808820"/>
            <a:chExt cx="6589303" cy="4977263"/>
          </a:xfrm>
        </p:grpSpPr>
        <p:cxnSp>
          <p:nvCxnSpPr>
            <p:cNvPr id="24" name="直線接點 23"/>
            <p:cNvCxnSpPr/>
            <p:nvPr/>
          </p:nvCxnSpPr>
          <p:spPr>
            <a:xfrm>
              <a:off x="1858963" y="1938318"/>
              <a:ext cx="2713037" cy="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單箭頭接點 17"/>
            <p:cNvCxnSpPr/>
            <p:nvPr/>
          </p:nvCxnSpPr>
          <p:spPr>
            <a:xfrm>
              <a:off x="1858963" y="1941859"/>
              <a:ext cx="0" cy="52524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1" name="矩形 3"/>
            <p:cNvSpPr>
              <a:spLocks noChangeArrowheads="1"/>
            </p:cNvSpPr>
            <p:nvPr/>
          </p:nvSpPr>
          <p:spPr bwMode="auto">
            <a:xfrm>
              <a:off x="1908176" y="1923800"/>
              <a:ext cx="12682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b="1" dirty="0" err="1" smtClean="0">
                  <a:latin typeface="Times New Roman" pitchFamily="18" charset="0"/>
                  <a:cs typeface="Times New Roman" pitchFamily="18" charset="0"/>
                </a:rPr>
                <a:t>BaCl</a:t>
              </a:r>
              <a:r>
                <a:rPr lang="en-US" altLang="zh-TW" sz="1600" b="1" dirty="0" smtClean="0">
                  <a:latin typeface="Times New Roman" pitchFamily="18" charset="0"/>
                  <a:cs typeface="Times New Roman" pitchFamily="18" charset="0"/>
                </a:rPr>
                <a:t>, HNO</a:t>
              </a:r>
              <a:r>
                <a:rPr lang="en-US" altLang="zh-TW" sz="1600" b="1" baseline="-250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TW" altLang="en-US" sz="16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82" name="矩形 5"/>
            <p:cNvSpPr>
              <a:spLocks noChangeArrowheads="1"/>
            </p:cNvSpPr>
            <p:nvPr/>
          </p:nvSpPr>
          <p:spPr bwMode="auto">
            <a:xfrm>
              <a:off x="1943708" y="2226350"/>
              <a:ext cx="112639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b="1" dirty="0" smtClean="0">
                  <a:latin typeface="Times New Roman" pitchFamily="18" charset="0"/>
                  <a:cs typeface="Times New Roman" pitchFamily="18" charset="0"/>
                </a:rPr>
                <a:t>TA, </a:t>
              </a:r>
              <a:r>
                <a:rPr lang="en-US" altLang="zh-TW" sz="1600" b="1" dirty="0" err="1" smtClean="0">
                  <a:latin typeface="Times New Roman" pitchFamily="18" charset="0"/>
                  <a:cs typeface="Times New Roman" pitchFamily="18" charset="0"/>
                </a:rPr>
                <a:t>NaOH</a:t>
              </a:r>
              <a:endParaRPr lang="zh-TW" altLang="zh-TW" sz="1600" b="1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85" name="矩形 17"/>
            <p:cNvSpPr>
              <a:spLocks noChangeArrowheads="1"/>
            </p:cNvSpPr>
            <p:nvPr/>
          </p:nvSpPr>
          <p:spPr bwMode="auto">
            <a:xfrm>
              <a:off x="35496" y="2484185"/>
              <a:ext cx="3178177" cy="584775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s-E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Sol 3-5</a:t>
              </a:r>
              <a:r>
                <a:rPr lang="zh-TW" altLang="en-US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：</a:t>
              </a:r>
              <a:endParaRPr lang="en-U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CrO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2-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, Zn(NH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baseline="30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2+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, NH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, NH</a:t>
              </a:r>
              <a:r>
                <a:rPr lang="en-US" altLang="zh-TW" sz="1600" b="1" baseline="-2500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Cl</a:t>
              </a:r>
              <a:endParaRPr lang="es-ES" altLang="zh-TW" sz="1600" b="1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11286" name="文字方塊 24"/>
            <p:cNvSpPr txBox="1">
              <a:spLocks noChangeArrowheads="1"/>
            </p:cNvSpPr>
            <p:nvPr/>
          </p:nvSpPr>
          <p:spPr bwMode="auto">
            <a:xfrm>
              <a:off x="35495" y="3104964"/>
              <a:ext cx="3492729" cy="3046988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若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有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CrO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2-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，加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2-3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滴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BaCl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，離心後丟棄沉澱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(BaCrO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加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TA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並加熱，</a:t>
              </a:r>
              <a:r>
                <a:rPr lang="zh-TW" altLang="en-US" sz="1600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白色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沉澱可能為</a:t>
              </a:r>
              <a:r>
                <a:rPr lang="en-US" altLang="zh-TW" sz="1600" b="1" dirty="0" err="1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ZnS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。</a:t>
              </a:r>
              <a:endPara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離心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棄掉溶液。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將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沉澱溶於一滴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16M HNO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，加熱幾分鐘，氧化硫化物。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5.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加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過量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6M </a:t>
              </a:r>
              <a:r>
                <a:rPr lang="en-US" altLang="zh-TW" sz="1600" b="1" dirty="0" err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NaOH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，再用</a:t>
              </a:r>
              <a:r>
                <a:rPr lang="en-US" altLang="zh-TW" sz="1600" b="1" dirty="0" err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dithizone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試紙，</a:t>
              </a:r>
              <a:r>
                <a:rPr lang="zh-TW" altLang="en-US" sz="1600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紫紅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區域表示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Zn</a:t>
              </a:r>
              <a:r>
                <a:rPr lang="en-US" altLang="zh-TW" sz="1600" b="1" baseline="30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2+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存在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11287" name="文字方塊 16"/>
            <p:cNvSpPr txBox="1">
              <a:spLocks noChangeArrowheads="1"/>
            </p:cNvSpPr>
            <p:nvPr/>
          </p:nvSpPr>
          <p:spPr bwMode="auto">
            <a:xfrm>
              <a:off x="34925" y="6201308"/>
              <a:ext cx="5537200" cy="584775"/>
            </a:xfrm>
            <a:prstGeom prst="rect">
              <a:avLst/>
            </a:prstGeom>
            <a:noFill/>
            <a:ln w="19050">
              <a:solidFill>
                <a:srgbClr val="9966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Zn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2+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+ 4OH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→ Zn(OH)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2-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Zn(OH)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2-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+ 2 C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13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11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S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→ 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Zn(C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13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11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S)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 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+ 4OH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endParaRPr lang="zh-TW" altLang="en-US" sz="1600" b="1" baseline="30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" name="直線單箭頭接點 32"/>
            <p:cNvCxnSpPr/>
            <p:nvPr/>
          </p:nvCxnSpPr>
          <p:spPr>
            <a:xfrm>
              <a:off x="4556375" y="1938318"/>
              <a:ext cx="0" cy="56909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9" name="矩形 21"/>
            <p:cNvSpPr>
              <a:spLocks noChangeArrowheads="1"/>
            </p:cNvSpPr>
            <p:nvPr/>
          </p:nvSpPr>
          <p:spPr bwMode="auto">
            <a:xfrm>
              <a:off x="4616616" y="1808820"/>
              <a:ext cx="125694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b="1" dirty="0" err="1" smtClean="0">
                  <a:latin typeface="Times New Roman" pitchFamily="18" charset="0"/>
                  <a:cs typeface="Times New Roman" pitchFamily="18" charset="0"/>
                </a:rPr>
                <a:t>HCl</a:t>
              </a:r>
              <a:r>
                <a:rPr lang="en-US" altLang="zh-TW" sz="1600" b="1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Al</a:t>
              </a:r>
              <a:r>
                <a:rPr lang="zh-TW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試劑</a:t>
              </a:r>
            </a:p>
          </p:txBody>
        </p:sp>
        <p:sp>
          <p:nvSpPr>
            <p:cNvPr id="11291" name="矩形 27"/>
            <p:cNvSpPr>
              <a:spLocks noChangeArrowheads="1"/>
            </p:cNvSpPr>
            <p:nvPr/>
          </p:nvSpPr>
          <p:spPr bwMode="auto">
            <a:xfrm>
              <a:off x="4616616" y="2128550"/>
              <a:ext cx="128753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</a:rPr>
                <a:t>NH</a:t>
              </a:r>
              <a:r>
                <a:rPr lang="en-US" altLang="zh-TW" sz="1600" b="1" baseline="-30000" dirty="0">
                  <a:latin typeface="Times New Roman" pitchFamily="18" charset="0"/>
                  <a:ea typeface="標楷體" pitchFamily="65" charset="-120"/>
                </a:rPr>
                <a:t>4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</a:rPr>
                <a:t>C</a:t>
              </a:r>
              <a:r>
                <a:rPr lang="en-US" altLang="zh-TW" sz="1600" b="1" baseline="-30000" dirty="0">
                  <a:latin typeface="Times New Roman" pitchFamily="18" charset="0"/>
                  <a:ea typeface="標楷體" pitchFamily="65" charset="-120"/>
                </a:rPr>
                <a:t>2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</a:rPr>
                <a:t>H</a:t>
              </a:r>
              <a:r>
                <a:rPr lang="en-US" altLang="zh-TW" sz="1600" b="1" baseline="-30000" dirty="0">
                  <a:latin typeface="Times New Roman" pitchFamily="18" charset="0"/>
                  <a:ea typeface="標楷體" pitchFamily="65" charset="-120"/>
                </a:rPr>
                <a:t>3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</a:rPr>
                <a:t>O</a:t>
              </a:r>
              <a:r>
                <a:rPr lang="en-US" altLang="zh-TW" sz="1600" b="1" baseline="-30000" dirty="0">
                  <a:latin typeface="Times New Roman" pitchFamily="18" charset="0"/>
                  <a:ea typeface="標楷體" pitchFamily="65" charset="-120"/>
                </a:rPr>
                <a:t>2</a:t>
              </a:r>
              <a:r>
                <a:rPr lang="en-US" altLang="zh-TW" sz="1600" dirty="0"/>
                <a:t> </a:t>
              </a:r>
            </a:p>
          </p:txBody>
        </p:sp>
        <p:sp>
          <p:nvSpPr>
            <p:cNvPr id="11292" name="矩形 17"/>
            <p:cNvSpPr>
              <a:spLocks noChangeArrowheads="1"/>
            </p:cNvSpPr>
            <p:nvPr/>
          </p:nvSpPr>
          <p:spPr bwMode="auto">
            <a:xfrm>
              <a:off x="3780259" y="2492896"/>
              <a:ext cx="2447925" cy="830997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PPT 3-5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：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Al(OH)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  </a:t>
              </a:r>
              <a:r>
                <a:rPr lang="zh-TW" altLang="en-US" sz="1600" b="1" dirty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白色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膠狀 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底部，非常少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1293" name="文字方塊 19"/>
            <p:cNvSpPr txBox="1">
              <a:spLocks noChangeArrowheads="1"/>
            </p:cNvSpPr>
            <p:nvPr/>
          </p:nvSpPr>
          <p:spPr bwMode="auto">
            <a:xfrm>
              <a:off x="3600228" y="3407512"/>
              <a:ext cx="3024000" cy="156966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1.</a:t>
              </a:r>
              <a:r>
                <a:rPr lang="zh-TW" altLang="en-US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溶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於一滴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6M </a:t>
              </a:r>
              <a:r>
                <a:rPr lang="en-US" altLang="zh-TW" sz="1600" b="1" dirty="0" err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HCl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，加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滴鋁試劑和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5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滴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NH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C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O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。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en-US" altLang="zh-TW" sz="1600" b="1" dirty="0" smtClean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2.</a:t>
              </a:r>
              <a:r>
                <a:rPr lang="zh-TW" altLang="en-US" sz="16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紅色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表示</a:t>
              </a:r>
              <a:r>
                <a:rPr lang="en-US" altLang="zh-TW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Al</a:t>
              </a:r>
              <a:r>
                <a:rPr lang="en-US" altLang="zh-TW" sz="1600" b="1" baseline="30000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3+</a:t>
              </a:r>
              <a:r>
                <a:rPr lang="zh-TW" altLang="en-US" sz="1600" b="1" dirty="0">
                  <a:solidFill>
                    <a:srgbClr val="0000CC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存在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，加 </a:t>
              </a:r>
              <a:r>
                <a:rPr lang="en-US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NH</a:t>
              </a:r>
              <a:r>
                <a:rPr lang="en-US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變鹼後，離心沉澱出紅色固體</a:t>
              </a:r>
            </a:p>
          </p:txBody>
        </p:sp>
        <p:sp>
          <p:nvSpPr>
            <p:cNvPr id="11294" name="矩形 30"/>
            <p:cNvSpPr>
              <a:spLocks noChangeArrowheads="1"/>
            </p:cNvSpPr>
            <p:nvPr/>
          </p:nvSpPr>
          <p:spPr bwMode="auto">
            <a:xfrm>
              <a:off x="3585828" y="5085184"/>
              <a:ext cx="3038400" cy="786754"/>
            </a:xfrm>
            <a:prstGeom prst="rect">
              <a:avLst/>
            </a:prstGeom>
            <a:noFill/>
            <a:ln w="19050">
              <a:solidFill>
                <a:srgbClr val="9966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lnSpc>
                  <a:spcPct val="150000"/>
                </a:lnSpc>
              </a:pP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Al(OH)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4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+ 4H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+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→ Al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3+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+ 4H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O</a:t>
              </a:r>
              <a:endPara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eaLnBrk="0" hangingPunct="0">
                <a:lnSpc>
                  <a:spcPct val="150000"/>
                </a:lnSpc>
              </a:pP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Al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3+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+ 3C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</a:t>
              </a:r>
              <a:r>
                <a:rPr lang="pt-BR" altLang="zh-TW" sz="1600" b="1" baseline="-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O</a:t>
              </a:r>
              <a:r>
                <a:rPr lang="pt-BR" altLang="zh-TW" sz="1600" b="1" baseline="-25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pt-BR" altLang="zh-TW" sz="1600" b="1" baseline="30000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-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→ 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Al(C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H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O</a:t>
              </a:r>
              <a:r>
                <a:rPr lang="pt-BR" altLang="zh-TW" sz="1600" b="1" baseline="-25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2</a:t>
              </a:r>
              <a:r>
                <a:rPr lang="pt-BR" altLang="zh-TW" sz="1600" b="1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)</a:t>
              </a:r>
              <a:r>
                <a:rPr lang="pt-BR" altLang="zh-TW" sz="1600" b="1" baseline="-30000" dirty="0">
                  <a:solidFill>
                    <a:srgbClr val="0000FF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3</a:t>
              </a:r>
              <a:r>
                <a:rPr lang="pt-BR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↓</a:t>
              </a:r>
              <a:r>
                <a:rPr lang="en-US" altLang="zh-TW" sz="1600" b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  <p:sp>
        <p:nvSpPr>
          <p:cNvPr id="31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32" name="直線接點 31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0947" y="548680"/>
            <a:ext cx="8291513" cy="6126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defRPr/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1.Al(OH)</a:t>
            </a:r>
            <a:r>
              <a:rPr lang="en-US" altLang="zh-TW" sz="2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22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經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硝酸酸化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釋出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en-US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，與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形成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Al(OH)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沉澱。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Al(OH)</a:t>
            </a:r>
            <a:r>
              <a:rPr lang="pt-BR" altLang="zh-TW" sz="2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pt-BR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−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+ 4H</a:t>
            </a:r>
            <a:r>
              <a:rPr lang="pt-BR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Al</a:t>
            </a:r>
            <a:r>
              <a:rPr lang="pt-BR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+ 4H</a:t>
            </a:r>
            <a:r>
              <a:rPr lang="pt-BR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 </a:t>
            </a:r>
          </a:p>
          <a:p>
            <a:pPr>
              <a:lnSpc>
                <a:spcPct val="150000"/>
              </a:lnSpc>
              <a:defRPr/>
            </a:pPr>
            <a:r>
              <a:rPr lang="pt-BR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Al</a:t>
            </a:r>
            <a:r>
              <a:rPr lang="pt-BR" altLang="zh-TW" sz="22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pt-BR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+ 3NH</a:t>
            </a:r>
            <a:r>
              <a:rPr lang="pt-BR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3H</a:t>
            </a:r>
            <a:r>
              <a:rPr lang="pt-BR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 → 3 NH</a:t>
            </a:r>
            <a:r>
              <a:rPr lang="pt-BR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pt-BR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pt-BR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Al(OH)</a:t>
            </a:r>
            <a:r>
              <a:rPr lang="pt-BR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 </a:t>
            </a:r>
            <a:r>
              <a:rPr lang="pt-BR" altLang="zh-TW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白色膠狀</a:t>
            </a:r>
            <a:r>
              <a:rPr lang="pt-BR" altLang="zh-TW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2.Cr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試驗中，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若溶液太熱或含有太多酸或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則不會出現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藍色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。用乙醚萃取可能會使它的顏色較穩定。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22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如果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Al(OH)</a:t>
            </a:r>
            <a:r>
              <a:rPr lang="en-US" altLang="zh-TW" sz="22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呈褐色，可能包含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en-US" altLang="zh-TW" sz="22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用一或兩滴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6M </a:t>
            </a:r>
            <a:r>
              <a:rPr lang="en-US" altLang="zh-TW" sz="2200" b="1" dirty="0" err="1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NaOH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將其溶解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，離心去除褐色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。接著用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6M </a:t>
            </a:r>
            <a:r>
              <a:rPr lang="en-US" altLang="zh-TW" sz="22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HCl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中和並加入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Cl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重新沉澱出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Al(OH)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加入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O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後，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若包含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en-US" altLang="zh-TW" sz="22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的酸性溶液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pH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值在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和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7.2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之間，會出現完美的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深紅色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。在此弱酸溶液中會形成沉澱，表示有大量的</a:t>
            </a: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en-US" altLang="zh-TW" sz="22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相反的若是弱鹼溶液則不會有沉澱，過量的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會造成此結果。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>
                <a:solidFill>
                  <a:srgbClr val="00B050"/>
                </a:solidFill>
                <a:latin typeface="+mn-lt"/>
                <a:ea typeface="標楷體" pitchFamily="65" charset="-120"/>
              </a:rPr>
              <a:t>Note</a:t>
            </a:r>
            <a:endParaRPr lang="zh-TW" altLang="en-US" sz="3600" b="1" dirty="0">
              <a:solidFill>
                <a:srgbClr val="00B050"/>
              </a:solidFill>
              <a:latin typeface="+mn-lt"/>
              <a:ea typeface="標楷體" pitchFamily="65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7"/>
          <p:cNvSpPr>
            <a:spLocks noChangeArrowheads="1"/>
          </p:cNvSpPr>
          <p:nvPr/>
        </p:nvSpPr>
        <p:spPr bwMode="auto">
          <a:xfrm>
            <a:off x="3167844" y="647981"/>
            <a:ext cx="2789074" cy="584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PPT 3-4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：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,Ni(OH)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,Co(OH)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endParaRPr lang="zh-TW" altLang="zh-TW" sz="16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文字方塊 4"/>
          <p:cNvSpPr txBox="1">
            <a:spLocks noChangeArrowheads="1"/>
          </p:cNvSpPr>
          <p:nvPr/>
        </p:nvSpPr>
        <p:spPr bwMode="auto">
          <a:xfrm>
            <a:off x="4608004" y="1340768"/>
            <a:ext cx="719508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 err="1">
                <a:latin typeface="Times New Roman" pitchFamily="18" charset="0"/>
                <a:cs typeface="Times New Roman" pitchFamily="18" charset="0"/>
              </a:rPr>
              <a:t>HCl</a:t>
            </a:r>
            <a:endParaRPr lang="zh-TW" alt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文字方塊 24"/>
          <p:cNvSpPr txBox="1">
            <a:spLocks noChangeArrowheads="1"/>
          </p:cNvSpPr>
          <p:nvPr/>
        </p:nvSpPr>
        <p:spPr bwMode="auto">
          <a:xfrm>
            <a:off x="6326313" y="759437"/>
            <a:ext cx="2601663" cy="1200329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幾滴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12M 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HCl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，加熱。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滴水稀釋，分別裝入兩離心管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2951412" y="1919548"/>
            <a:ext cx="298926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4572000" y="1232756"/>
            <a:ext cx="0" cy="67945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5940674" y="1919549"/>
            <a:ext cx="0" cy="9313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5508104" y="2850881"/>
            <a:ext cx="2881313" cy="218521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試驗：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使其變鹼性。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離心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，棄掉沉澱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過量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dimethylglyoxime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於溶液中。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深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紅色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沉澱表示</a:t>
            </a:r>
            <a:r>
              <a: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</a:t>
            </a:r>
            <a:r>
              <a:rPr lang="en-US" altLang="zh-TW" sz="16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存在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</a:p>
        </p:txBody>
      </p:sp>
      <p:sp>
        <p:nvSpPr>
          <p:cNvPr id="14345" name="文字方塊 2"/>
          <p:cNvSpPr txBox="1">
            <a:spLocks noChangeArrowheads="1"/>
          </p:cNvSpPr>
          <p:nvPr/>
        </p:nvSpPr>
        <p:spPr bwMode="auto">
          <a:xfrm>
            <a:off x="5328084" y="5223953"/>
            <a:ext cx="3374131" cy="584775"/>
          </a:xfrm>
          <a:prstGeom prst="rect">
            <a:avLst/>
          </a:prstGeom>
          <a:noFill/>
          <a:ln w="19050">
            <a:solidFill>
              <a:srgbClr val="99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Ni(NH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+ 2H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DMG 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→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</a:t>
            </a:r>
            <a:r>
              <a: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Ni(HDMG)</a:t>
            </a:r>
            <a:r>
              <a:rPr lang="en-US" altLang="zh-TW" sz="16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2(S)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↓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紅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endParaRPr lang="zh-TW" altLang="en-US" sz="1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4346" name="矩形 23"/>
          <p:cNvSpPr>
            <a:spLocks noChangeArrowheads="1"/>
          </p:cNvSpPr>
          <p:nvPr/>
        </p:nvSpPr>
        <p:spPr bwMode="auto">
          <a:xfrm>
            <a:off x="6012111" y="2204864"/>
            <a:ext cx="3024188" cy="58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600" b="1" dirty="0">
                <a:latin typeface="標楷體" pitchFamily="65" charset="-120"/>
                <a:ea typeface="標楷體" pitchFamily="65" charset="-120"/>
              </a:rPr>
              <a:t>二甲基乙</a:t>
            </a:r>
            <a:r>
              <a:rPr lang="zh-CN" altLang="en-US" sz="1600" b="1" dirty="0" smtClean="0">
                <a:latin typeface="標楷體" pitchFamily="65" charset="-120"/>
                <a:ea typeface="標楷體" pitchFamily="65" charset="-120"/>
              </a:rPr>
              <a:t>二</a:t>
            </a:r>
            <a:r>
              <a:rPr lang="zh-CN" altLang="en-US" sz="1600" b="1" dirty="0" smtClean="0">
                <a:latin typeface="Times New Roman" pitchFamily="18" charset="0"/>
                <a:cs typeface="Times New Roman" pitchFamily="18" charset="0"/>
              </a:rPr>
              <a:t>醛</a:t>
            </a:r>
            <a:r>
              <a:rPr lang="zh-CN" altLang="en-US" sz="1600" b="1" dirty="0" smtClean="0">
                <a:latin typeface="標楷體" pitchFamily="65" charset="-120"/>
                <a:ea typeface="標楷體" pitchFamily="65" charset="-120"/>
              </a:rPr>
              <a:t>肟 </a:t>
            </a:r>
            <a:r>
              <a:rPr lang="en-US" altLang="zh-CN" sz="1600" b="1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dimethylglyoxime</a:t>
            </a:r>
            <a:r>
              <a:rPr lang="en-US" altLang="zh-CN" sz="1600" b="1" dirty="0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16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7" name="矩形 28"/>
          <p:cNvSpPr>
            <a:spLocks noChangeArrowheads="1"/>
          </p:cNvSpPr>
          <p:nvPr/>
        </p:nvSpPr>
        <p:spPr bwMode="auto">
          <a:xfrm>
            <a:off x="5976156" y="1952836"/>
            <a:ext cx="561372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endParaRPr lang="zh-TW" altLang="en-US" sz="1600" b="1" baseline="-250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12" name="直線單箭頭接點 11"/>
          <p:cNvCxnSpPr/>
          <p:nvPr/>
        </p:nvCxnSpPr>
        <p:spPr>
          <a:xfrm>
            <a:off x="2951411" y="1919548"/>
            <a:ext cx="0" cy="46143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矩形 1"/>
          <p:cNvSpPr>
            <a:spLocks noChangeArrowheads="1"/>
          </p:cNvSpPr>
          <p:nvPr/>
        </p:nvSpPr>
        <p:spPr bwMode="auto">
          <a:xfrm>
            <a:off x="2987925" y="1959766"/>
            <a:ext cx="1093569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cs typeface="Times New Roman" pitchFamily="18" charset="0"/>
              </a:rPr>
              <a:t>SCN</a:t>
            </a:r>
            <a:r>
              <a:rPr lang="en-US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endParaRPr lang="zh-TW" altLang="zh-TW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150627" y="2384884"/>
            <a:ext cx="3169345" cy="10772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試驗：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冷卻後加些許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SCN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晶體，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深紅色</a:t>
            </a:r>
            <a:r>
              <a:rPr lang="pt-BR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Fe(SCN)</a:t>
            </a:r>
            <a:r>
              <a:rPr lang="pt-BR" altLang="zh-TW" sz="16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pt-BR" altLang="zh-TW" sz="16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3-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</a:t>
            </a:r>
            <a:r>
              <a: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en-US" altLang="zh-TW" sz="16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存在</a:t>
            </a:r>
            <a:endParaRPr lang="zh-TW" altLang="zh-TW" sz="1600" b="1" dirty="0">
              <a:solidFill>
                <a:srgbClr val="0000CC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4351" name="矩形 3"/>
          <p:cNvSpPr>
            <a:spLocks noChangeArrowheads="1"/>
          </p:cNvSpPr>
          <p:nvPr/>
        </p:nvSpPr>
        <p:spPr bwMode="auto">
          <a:xfrm>
            <a:off x="791580" y="3528301"/>
            <a:ext cx="1728192" cy="584775"/>
          </a:xfrm>
          <a:prstGeom prst="rect">
            <a:avLst/>
          </a:prstGeom>
          <a:noFill/>
          <a:ln w="19050">
            <a:solidFill>
              <a:srgbClr val="99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Fe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+ 6SCN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−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→ Fe(SCN)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3-</a:t>
            </a:r>
            <a:r>
              <a:rPr lang="zh-TW" altLang="en-US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紅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endParaRPr lang="zh-TW" altLang="en-US" sz="1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>
            <a:off x="2951411" y="3465004"/>
            <a:ext cx="0" cy="78105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3" name="矩形 4"/>
          <p:cNvSpPr>
            <a:spLocks noChangeArrowheads="1"/>
          </p:cNvSpPr>
          <p:nvPr/>
        </p:nvSpPr>
        <p:spPr bwMode="auto">
          <a:xfrm>
            <a:off x="2987924" y="3481938"/>
            <a:ext cx="559769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b="1">
                <a:latin typeface="Times New Roman" pitchFamily="18" charset="0"/>
                <a:cs typeface="Times New Roman" pitchFamily="18" charset="0"/>
              </a:rPr>
              <a:t>NaF</a:t>
            </a:r>
            <a:endParaRPr lang="zh-TW" altLang="zh-TW" sz="16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54" name="矩形 6"/>
          <p:cNvSpPr>
            <a:spLocks noChangeArrowheads="1"/>
          </p:cNvSpPr>
          <p:nvPr/>
        </p:nvSpPr>
        <p:spPr bwMode="auto">
          <a:xfrm>
            <a:off x="2987924" y="3795206"/>
            <a:ext cx="1914307" cy="33855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SCN</a:t>
            </a:r>
            <a:r>
              <a:rPr lang="en-US" altLang="zh-TW" sz="16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醇醚溶液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231714" y="4257092"/>
            <a:ext cx="3016250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試驗：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用</a:t>
            </a:r>
            <a:r>
              <a:rPr lang="en-US" altLang="zh-TW" sz="16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NaF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褪掉顏色</a:t>
            </a:r>
            <a:endParaRPr lang="en-US" altLang="zh-TW" sz="16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加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10</a:t>
            </a:r>
            <a:r>
              <a:rPr lang="zh-TW" altLang="en-US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滴 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16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SCN</a:t>
            </a:r>
            <a:r>
              <a:rPr lang="zh-TW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醇醚溶液</a:t>
            </a:r>
          </a:p>
          <a:p>
            <a:pPr marL="342900" indent="-342900">
              <a:lnSpc>
                <a:spcPct val="150000"/>
              </a:lnSpc>
              <a:defRPr/>
            </a:pPr>
            <a:r>
              <a:rPr lang="en-US" altLang="zh-TW" sz="16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600" b="1" dirty="0" smtClean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上層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藍色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</a:t>
            </a:r>
            <a:r>
              <a:rPr lang="pl-PL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Co(SCN)</a:t>
            </a:r>
            <a:r>
              <a:rPr lang="pl-PL" altLang="zh-TW" sz="1600" b="1" baseline="-25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pl-PL" altLang="zh-TW" sz="16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6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</a:t>
            </a:r>
            <a:r>
              <a:rPr lang="en-US" altLang="zh-TW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en-US" altLang="zh-TW" sz="16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16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存在</a:t>
            </a:r>
            <a:endParaRPr lang="zh-TW" altLang="zh-TW" sz="1600" b="1" dirty="0">
              <a:solidFill>
                <a:srgbClr val="0000CC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4356" name="矩形 10"/>
          <p:cNvSpPr>
            <a:spLocks noChangeArrowheads="1"/>
          </p:cNvSpPr>
          <p:nvPr/>
        </p:nvSpPr>
        <p:spPr bwMode="auto">
          <a:xfrm>
            <a:off x="1266669" y="6186790"/>
            <a:ext cx="3089307" cy="338554"/>
          </a:xfrm>
          <a:prstGeom prst="rect">
            <a:avLst/>
          </a:prstGeom>
          <a:noFill/>
          <a:ln w="19050">
            <a:solidFill>
              <a:srgbClr val="9966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l-PL" altLang="zh-TW" sz="1600" b="1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pl-PL" altLang="zh-TW" sz="16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pl-PL" altLang="zh-TW" sz="1600" b="1" dirty="0">
                <a:latin typeface="Times New Roman" pitchFamily="18" charset="0"/>
                <a:cs typeface="Times New Roman" pitchFamily="18" charset="0"/>
              </a:rPr>
              <a:t> + 4SCN</a:t>
            </a:r>
            <a:r>
              <a:rPr lang="pl-PL" altLang="zh-TW" sz="1600" b="1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pl-PL" altLang="zh-TW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zh-TW" sz="1600" b="1" dirty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pl-PL" altLang="zh-TW" sz="1600" b="1" dirty="0">
                <a:latin typeface="Times New Roman" pitchFamily="18" charset="0"/>
                <a:cs typeface="Times New Roman" pitchFamily="18" charset="0"/>
              </a:rPr>
              <a:t>Co(SCN)</a:t>
            </a:r>
            <a:r>
              <a:rPr lang="pl-PL" altLang="zh-TW" sz="1600" b="1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pl-PL" altLang="zh-TW" sz="16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TW" sz="1600" b="1" baseline="30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zh-TW" altLang="en-US" sz="1600" b="1" baseline="30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16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藍</a:t>
            </a:r>
            <a:r>
              <a:rPr lang="en-US" altLang="zh-TW" sz="16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)</a:t>
            </a:r>
          </a:p>
        </p:txBody>
      </p:sp>
      <p:sp>
        <p:nvSpPr>
          <p:cNvPr id="21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步驟</a:t>
            </a:r>
            <a:endParaRPr lang="zh-TW" altLang="en-US" sz="3600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22" name="直線接點 21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矩形 4"/>
          <p:cNvSpPr>
            <a:spLocks noChangeArrowheads="1"/>
          </p:cNvSpPr>
          <p:nvPr/>
        </p:nvSpPr>
        <p:spPr bwMode="auto">
          <a:xfrm>
            <a:off x="503548" y="800708"/>
            <a:ext cx="813690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1.NH</a:t>
            </a:r>
            <a:r>
              <a:rPr lang="en-US" altLang="zh-TW" sz="2200" b="1" baseline="-25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22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SCN</a:t>
            </a:r>
            <a:r>
              <a:rPr lang="en-US" altLang="zh-TW" sz="24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試劑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包含乙醚和異戊醇，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皆屬於揮發性試劑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。若溶液溫度太高，當試劑加入時大部分會揮發散失，所以必須冷卻。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2.Co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的試驗中，如果混合後藍色消失，再加入一匙固體 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NH</a:t>
            </a:r>
            <a:r>
              <a:rPr lang="en-US" altLang="zh-TW" sz="2200" b="1" baseline="-25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SCN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因為大量的水層會從上層溶液中萃取出許多硫氰化物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，因而降低檢測的靈敏度。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</a:pPr>
            <a:r>
              <a:rPr lang="en-US" altLang="zh-TW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22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溶液中存在</a:t>
            </a:r>
            <a:r>
              <a:rPr lang="en-US" altLang="zh-TW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en-US" altLang="zh-TW" sz="22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Co</a:t>
            </a:r>
            <a:r>
              <a:rPr lang="en-US" altLang="zh-TW" sz="22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會較</a:t>
            </a:r>
            <a:r>
              <a:rPr lang="en-US" altLang="zh-TW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Ni</a:t>
            </a:r>
            <a:r>
              <a:rPr lang="en-US" altLang="zh-TW" sz="2200" b="1" baseline="30000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2+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先和</a:t>
            </a:r>
            <a:r>
              <a:rPr lang="en-US" altLang="zh-TW" sz="2200" b="1" dirty="0" err="1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dimethylglyoxime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結合產生</a:t>
            </a:r>
            <a:r>
              <a:rPr lang="zh-TW" altLang="en-US" sz="2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褐色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溶液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，所以有此狀況發生時，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必須加入足夠的</a:t>
            </a:r>
            <a:r>
              <a:rPr lang="en-US" altLang="zh-TW" sz="2200" b="1" dirty="0" err="1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dimethylglyoxime</a:t>
            </a:r>
            <a:r>
              <a:rPr lang="zh-TW" altLang="en-US" sz="2200" b="1" dirty="0">
                <a:solidFill>
                  <a:srgbClr val="0000CC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試劑</a:t>
            </a:r>
            <a:r>
              <a:rPr lang="zh-TW" altLang="en-US" sz="22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2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457200" y="-35142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>
                <a:solidFill>
                  <a:srgbClr val="00B050"/>
                </a:solidFill>
                <a:latin typeface="+mn-lt"/>
                <a:ea typeface="標楷體" pitchFamily="65" charset="-120"/>
              </a:rPr>
              <a:t>Note</a:t>
            </a:r>
            <a:endParaRPr lang="zh-TW" altLang="en-US" sz="3600" b="1" dirty="0">
              <a:solidFill>
                <a:srgbClr val="00B050"/>
              </a:solidFill>
              <a:latin typeface="+mn-lt"/>
              <a:ea typeface="標楷體" pitchFamily="65" charset="-120"/>
            </a:endParaRPr>
          </a:p>
        </p:txBody>
      </p:sp>
      <p:cxnSp>
        <p:nvCxnSpPr>
          <p:cNvPr id="13" name="直線接點 12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13763872937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944724"/>
            <a:ext cx="8896989" cy="5004556"/>
          </a:xfrm>
          <a:prstGeom prst="rect">
            <a:avLst/>
          </a:prstGeom>
        </p:spPr>
      </p:pic>
      <p:sp>
        <p:nvSpPr>
          <p:cNvPr id="6" name="文字方塊 8"/>
          <p:cNvSpPr txBox="1">
            <a:spLocks noChangeArrowheads="1"/>
          </p:cNvSpPr>
          <p:nvPr/>
        </p:nvSpPr>
        <p:spPr bwMode="auto">
          <a:xfrm>
            <a:off x="2339752" y="4653136"/>
            <a:ext cx="684076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Mn</a:t>
            </a:r>
            <a:r>
              <a:rPr lang="en-US" altLang="zh-TW" sz="14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</a:t>
            </a:r>
            <a:r>
              <a:rPr lang="en-US" altLang="zh-TW" sz="14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endParaRPr lang="zh-TW" altLang="en-US" sz="14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文字方塊 9"/>
          <p:cNvSpPr txBox="1">
            <a:spLocks noChangeArrowheads="1"/>
          </p:cNvSpPr>
          <p:nvPr/>
        </p:nvSpPr>
        <p:spPr bwMode="auto">
          <a:xfrm>
            <a:off x="3096654" y="4633193"/>
            <a:ext cx="503238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1400" b="1" dirty="0" err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ZnS</a:t>
            </a:r>
            <a:endParaRPr lang="zh-TW" altLang="en-US" sz="14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8" name="文字方塊 8"/>
          <p:cNvSpPr txBox="1">
            <a:spLocks noChangeArrowheads="1"/>
          </p:cNvSpPr>
          <p:nvPr/>
        </p:nvSpPr>
        <p:spPr bwMode="auto">
          <a:xfrm>
            <a:off x="3635078" y="4633193"/>
            <a:ext cx="576262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1400" b="1" dirty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en-US" altLang="zh-TW" sz="14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</a:p>
        </p:txBody>
      </p:sp>
      <p:sp>
        <p:nvSpPr>
          <p:cNvPr id="9" name="文字方塊 11"/>
          <p:cNvSpPr txBox="1">
            <a:spLocks noChangeArrowheads="1"/>
          </p:cNvSpPr>
          <p:nvPr/>
        </p:nvSpPr>
        <p:spPr bwMode="auto">
          <a:xfrm>
            <a:off x="4249353" y="4617132"/>
            <a:ext cx="574675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1400" b="1" dirty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altLang="zh-TW" sz="1400" b="1" baseline="30000" dirty="0">
                <a:latin typeface="Times New Roman" pitchFamily="18" charset="0"/>
                <a:cs typeface="Times New Roman" pitchFamily="18" charset="0"/>
              </a:rPr>
              <a:t>2+</a:t>
            </a:r>
          </a:p>
        </p:txBody>
      </p:sp>
      <p:sp>
        <p:nvSpPr>
          <p:cNvPr id="10" name="文字方塊 9"/>
          <p:cNvSpPr txBox="1">
            <a:spLocks noChangeArrowheads="1"/>
          </p:cNvSpPr>
          <p:nvPr/>
        </p:nvSpPr>
        <p:spPr bwMode="auto">
          <a:xfrm>
            <a:off x="4860032" y="4617132"/>
            <a:ext cx="555625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1400" b="1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altLang="zh-TW" sz="1400" b="1" baseline="30000">
                <a:latin typeface="Times New Roman" pitchFamily="18" charset="0"/>
                <a:cs typeface="Times New Roman" pitchFamily="18" charset="0"/>
              </a:rPr>
              <a:t>3+</a:t>
            </a:r>
          </a:p>
        </p:txBody>
      </p:sp>
      <p:sp>
        <p:nvSpPr>
          <p:cNvPr id="11" name="文字方塊 2"/>
          <p:cNvSpPr txBox="1">
            <a:spLocks noChangeArrowheads="1"/>
          </p:cNvSpPr>
          <p:nvPr/>
        </p:nvSpPr>
        <p:spPr bwMode="auto">
          <a:xfrm>
            <a:off x="6155977" y="4617132"/>
            <a:ext cx="576263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1400" b="1" dirty="0">
                <a:latin typeface="Times New Roman" pitchFamily="18" charset="0"/>
                <a:cs typeface="Times New Roman" pitchFamily="18" charset="0"/>
              </a:rPr>
              <a:t>Cr</a:t>
            </a:r>
            <a:r>
              <a:rPr lang="en-US" altLang="zh-TW" sz="1400" b="1" baseline="30000" dirty="0">
                <a:latin typeface="Times New Roman" pitchFamily="18" charset="0"/>
                <a:cs typeface="Times New Roman" pitchFamily="18" charset="0"/>
              </a:rPr>
              <a:t>3+</a:t>
            </a:r>
            <a:endParaRPr lang="zh-TW" altLang="en-US" sz="1400" b="1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文字方塊 6"/>
          <p:cNvSpPr txBox="1">
            <a:spLocks noChangeArrowheads="1"/>
          </p:cNvSpPr>
          <p:nvPr/>
        </p:nvSpPr>
        <p:spPr bwMode="auto">
          <a:xfrm>
            <a:off x="5472820" y="4633193"/>
            <a:ext cx="647352" cy="307975"/>
          </a:xfrm>
          <a:prstGeom prst="rect">
            <a:avLst/>
          </a:prstGeom>
          <a:solidFill>
            <a:srgbClr val="FFD5F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4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Al</a:t>
            </a:r>
            <a:r>
              <a:rPr lang="en-US" altLang="zh-TW" sz="1400" b="1" baseline="300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</a:t>
            </a:r>
            <a:r>
              <a:rPr lang="en-US" altLang="zh-TW" sz="1400" b="1" baseline="30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+</a:t>
            </a:r>
            <a:endParaRPr lang="zh-TW" altLang="en-US" sz="1400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7010400" y="0"/>
            <a:ext cx="2133600" cy="365125"/>
          </a:xfrm>
        </p:spPr>
        <p:txBody>
          <a:bodyPr/>
          <a:lstStyle/>
          <a:p>
            <a:fld id="{0C884DAE-4788-46A4-A9D2-1C65F6291E6D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457200" y="-3514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zh-TW" altLang="en-US" sz="3600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實驗結果</a:t>
            </a:r>
          </a:p>
        </p:txBody>
      </p:sp>
      <p:cxnSp>
        <p:nvCxnSpPr>
          <p:cNvPr id="15" name="直線接點 14"/>
          <p:cNvCxnSpPr/>
          <p:nvPr/>
        </p:nvCxnSpPr>
        <p:spPr>
          <a:xfrm>
            <a:off x="179512" y="548680"/>
            <a:ext cx="874846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dashDot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書報標準字體!!">
      <a:majorFont>
        <a:latin typeface="Times New Roman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FFFF6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37100</TotalTime>
  <Words>2313</Words>
  <Application>Microsoft Office PowerPoint</Application>
  <PresentationFormat>如螢幕大小 (4:3)</PresentationFormat>
  <Paragraphs>208</Paragraphs>
  <Slides>16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陽離子第三族定性分析</vt:lpstr>
      <vt:lpstr>目的</vt:lpstr>
      <vt:lpstr>原理</vt:lpstr>
      <vt:lpstr>步驟</vt:lpstr>
      <vt:lpstr>Note</vt:lpstr>
      <vt:lpstr>步驟</vt:lpstr>
      <vt:lpstr>Note</vt:lpstr>
      <vt:lpstr>步驟</vt:lpstr>
      <vt:lpstr>Note</vt:lpstr>
      <vt:lpstr>步驟</vt:lpstr>
      <vt:lpstr>Note</vt:lpstr>
      <vt:lpstr>步驟</vt:lpstr>
      <vt:lpstr>Note</vt:lpstr>
      <vt:lpstr>步驟</vt:lpstr>
      <vt:lpstr>Note</vt:lpstr>
      <vt:lpstr>投影片 16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jessie</dc:creator>
  <cp:lastModifiedBy>User</cp:lastModifiedBy>
  <cp:revision>2704</cp:revision>
  <dcterms:created xsi:type="dcterms:W3CDTF">2012-07-27T02:31:47Z</dcterms:created>
  <dcterms:modified xsi:type="dcterms:W3CDTF">2013-09-12T09:15:25Z</dcterms:modified>
</cp:coreProperties>
</file>