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59" r:id="rId11"/>
    <p:sldId id="260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 varScale="1">
        <p:scale>
          <a:sx n="84" d="100"/>
          <a:sy n="84" d="100"/>
        </p:scale>
        <p:origin x="14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43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297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09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01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04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70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4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11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44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69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764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6124-3015-4A8A-98F4-FFDFB6B01E2B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EFC3-1D33-4424-96D9-2C5D56C6C6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90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/>
        </p:blipFill>
        <p:spPr>
          <a:xfrm>
            <a:off x="73152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368023"/>
            <a:ext cx="7772400" cy="2387600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solidFill>
                  <a:srgbClr val="002060"/>
                </a:solidFill>
              </a:rPr>
              <a:t>TOP 6</a:t>
            </a:r>
            <a:br>
              <a:rPr lang="en-US" altLang="zh-TW" sz="4000" b="1" dirty="0" smtClean="0">
                <a:solidFill>
                  <a:srgbClr val="002060"/>
                </a:solidFill>
              </a:rPr>
            </a:br>
            <a:r>
              <a:rPr lang="en-US" altLang="zh-TW" sz="4000" b="1" dirty="0" smtClean="0">
                <a:solidFill>
                  <a:srgbClr val="002060"/>
                </a:solidFill>
              </a:rPr>
              <a:t>Oxidation-Reduction </a:t>
            </a:r>
            <a:r>
              <a:rPr lang="en-US" altLang="zh-TW" sz="4000" b="1" dirty="0">
                <a:solidFill>
                  <a:srgbClr val="002060"/>
                </a:solidFill>
              </a:rPr>
              <a:t>Titration </a:t>
            </a:r>
            <a:r>
              <a:rPr lang="en-US" altLang="zh-TW" sz="4000" b="1" dirty="0" smtClean="0">
                <a:solidFill>
                  <a:srgbClr val="002060"/>
                </a:solidFill>
              </a:rPr>
              <a:t>I</a:t>
            </a:r>
            <a:r>
              <a:rPr lang="zh-TW" altLang="en-US" sz="4000" b="1" dirty="0" smtClean="0">
                <a:solidFill>
                  <a:srgbClr val="002060"/>
                </a:solidFill>
              </a:rPr>
              <a:t>：</a:t>
            </a:r>
            <a:r>
              <a:rPr lang="en-US" altLang="zh-TW" sz="4000" b="1" dirty="0" smtClean="0">
                <a:solidFill>
                  <a:srgbClr val="002060"/>
                </a:solidFill>
              </a:rPr>
              <a:t> Determination </a:t>
            </a:r>
            <a:r>
              <a:rPr lang="en-US" altLang="zh-TW" sz="4000" b="1" dirty="0">
                <a:solidFill>
                  <a:srgbClr val="002060"/>
                </a:solidFill>
              </a:rPr>
              <a:t>of oxalate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4366317"/>
            <a:ext cx="6858000" cy="165576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氧化還原滴定</a:t>
            </a:r>
            <a:r>
              <a:rPr lang="en-US" altLang="zh-TW" sz="2800" b="1" dirty="0" smtClean="0"/>
              <a:t>I</a:t>
            </a:r>
            <a:r>
              <a:rPr lang="zh-TW" altLang="en-US" sz="2800" b="1" dirty="0" smtClean="0"/>
              <a:t>：</a:t>
            </a:r>
            <a:r>
              <a:rPr lang="zh-TW" altLang="en-US" sz="2800" dirty="0" smtClean="0"/>
              <a:t>草酸鹽的測定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91085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28650" y="723331"/>
            <a:ext cx="7886700" cy="5453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b="1" dirty="0" smtClean="0">
                <a:solidFill>
                  <a:srgbClr val="002060"/>
                </a:solidFill>
              </a:rPr>
              <a:t>步驟：</a:t>
            </a:r>
            <a:endParaRPr lang="en-US" altLang="zh-TW" sz="2400" b="1" dirty="0" smtClean="0">
              <a:solidFill>
                <a:srgbClr val="002060"/>
              </a:solidFill>
            </a:endParaRPr>
          </a:p>
          <a:p>
            <a:pPr>
              <a:buFont typeface="標楷體" panose="03000509000000000000" pitchFamily="65" charset="-120"/>
              <a:buChar char="＊"/>
            </a:pPr>
            <a:r>
              <a:rPr lang="zh-TW" altLang="en-US" sz="2400" dirty="0" smtClean="0">
                <a:solidFill>
                  <a:srgbClr val="FF0000"/>
                </a:solidFill>
              </a:rPr>
              <a:t>草酸鉻錯合物因為分解速率慢、顏色又深，難以藉由</a:t>
            </a:r>
            <a:r>
              <a:rPr lang="en-US" altLang="zh-TW" sz="2400" dirty="0" smtClean="0">
                <a:solidFill>
                  <a:srgbClr val="FF0000"/>
                </a:solidFill>
              </a:rPr>
              <a:t>KMNO</a:t>
            </a:r>
            <a:r>
              <a:rPr lang="en-US" altLang="zh-TW" sz="2400" baseline="-25000" dirty="0" smtClean="0">
                <a:solidFill>
                  <a:srgbClr val="FF0000"/>
                </a:solidFill>
              </a:rPr>
              <a:t>4</a:t>
            </a:r>
            <a:r>
              <a:rPr lang="zh-TW" altLang="en-US" sz="2400" dirty="0" smtClean="0">
                <a:solidFill>
                  <a:srgbClr val="FF0000"/>
                </a:solidFill>
              </a:rPr>
              <a:t>來滴定。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zh-TW" altLang="en-US" dirty="0" smtClean="0"/>
              <a:t>在檢測未知物</a:t>
            </a:r>
            <a:r>
              <a:rPr lang="en-US" altLang="zh-TW" dirty="0" smtClean="0"/>
              <a:t>(</a:t>
            </a:r>
            <a:r>
              <a:rPr lang="zh-TW" altLang="en-US" dirty="0" smtClean="0"/>
              <a:t>草酸鉻</a:t>
            </a:r>
            <a:r>
              <a:rPr lang="en-US" altLang="zh-TW" dirty="0" smtClean="0"/>
              <a:t>)</a:t>
            </a:r>
            <a:r>
              <a:rPr lang="zh-TW" altLang="en-US" dirty="0" smtClean="0"/>
              <a:t>前必須：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將</a:t>
            </a:r>
            <a:r>
              <a:rPr lang="en-US" altLang="zh-TW" dirty="0" smtClean="0"/>
              <a:t>0.6~1g</a:t>
            </a:r>
            <a:r>
              <a:rPr lang="zh-TW" altLang="en-US" dirty="0" smtClean="0"/>
              <a:t>的錯合物加入</a:t>
            </a:r>
            <a:r>
              <a:rPr lang="en-US" altLang="zh-TW" dirty="0" smtClean="0"/>
              <a:t>10mL</a:t>
            </a:r>
            <a:r>
              <a:rPr lang="zh-TW" altLang="en-US" dirty="0" smtClean="0"/>
              <a:t> </a:t>
            </a:r>
            <a:r>
              <a:rPr lang="en-US" altLang="zh-TW" dirty="0" smtClean="0"/>
              <a:t>H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O</a:t>
            </a:r>
            <a:r>
              <a:rPr lang="zh-TW" altLang="en-US" dirty="0" smtClean="0"/>
              <a:t>及</a:t>
            </a:r>
            <a:r>
              <a:rPr lang="en-US" altLang="zh-TW" dirty="0" smtClean="0"/>
              <a:t>10mL</a:t>
            </a:r>
            <a:r>
              <a:rPr lang="zh-TW" altLang="en-US" dirty="0" smtClean="0"/>
              <a:t> </a:t>
            </a:r>
            <a:r>
              <a:rPr lang="en-US" altLang="zh-TW" dirty="0" smtClean="0"/>
              <a:t>3M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KOH</a:t>
            </a:r>
            <a:r>
              <a:rPr lang="zh-TW" altLang="en-US" dirty="0" smtClean="0"/>
              <a:t>煮沸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過濾綠色固體</a:t>
            </a:r>
            <a:r>
              <a:rPr lang="en-US" altLang="zh-TW" dirty="0"/>
              <a:t>(Cr(OH)</a:t>
            </a:r>
            <a:r>
              <a:rPr lang="en-US" altLang="zh-TW" baseline="-25000" dirty="0"/>
              <a:t>3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，用蒸餾水清洗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將過濾和清洗液稀釋到</a:t>
            </a:r>
            <a:r>
              <a:rPr lang="en-US" altLang="zh-TW" dirty="0" smtClean="0"/>
              <a:t>25mL</a:t>
            </a:r>
            <a:r>
              <a:rPr lang="zh-TW" altLang="en-US" dirty="0" smtClean="0"/>
              <a:t>，取</a:t>
            </a:r>
            <a:r>
              <a:rPr lang="en-US" altLang="zh-TW" dirty="0" smtClean="0"/>
              <a:t>5mL</a:t>
            </a:r>
            <a:r>
              <a:rPr lang="zh-TW" altLang="en-US" dirty="0" smtClean="0"/>
              <a:t>進行滴定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72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28650" y="723331"/>
            <a:ext cx="7886700" cy="5453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b="1" dirty="0" smtClean="0">
                <a:solidFill>
                  <a:srgbClr val="002060"/>
                </a:solidFill>
                <a:latin typeface="標楷體" pitchFamily="65" charset="-120"/>
              </a:rPr>
              <a:t>藥品性質</a:t>
            </a:r>
            <a:r>
              <a:rPr lang="zh-TW" altLang="en-US" sz="2400" b="1" dirty="0" smtClean="0">
                <a:solidFill>
                  <a:srgbClr val="002060"/>
                </a:solidFill>
              </a:rPr>
              <a:t>：</a:t>
            </a:r>
            <a:endParaRPr lang="en-US" altLang="zh-TW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zh-TW" sz="2400" b="1" dirty="0">
              <a:latin typeface="標楷體" pitchFamily="65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871217"/>
              </p:ext>
            </p:extLst>
          </p:nvPr>
        </p:nvGraphicFramePr>
        <p:xfrm>
          <a:off x="272957" y="1351132"/>
          <a:ext cx="8652677" cy="5171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499"/>
                <a:gridCol w="1220499"/>
                <a:gridCol w="1220499"/>
                <a:gridCol w="1220499"/>
                <a:gridCol w="1220499"/>
                <a:gridCol w="1220499"/>
                <a:gridCol w="1329683"/>
              </a:tblGrid>
              <a:tr h="679288"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分子量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密度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沸點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熔點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使用濃度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危險性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1576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KMnO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過錳酸鉀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158.04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</a:t>
                      </a:r>
                      <a:r>
                        <a:rPr lang="en-US" altLang="zh-TW" sz="1800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mol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2.703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g/cm</a:t>
                      </a:r>
                      <a:r>
                        <a:rPr lang="en-US" altLang="zh-TW" sz="1800" baseline="30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baseline="300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240℃</a:t>
                      </a:r>
                    </a:p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分解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0.02M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具氧化性，對人體有害及危害環境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98527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草酸鈉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134.0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</a:t>
                      </a:r>
                      <a:r>
                        <a:rPr lang="en-US" altLang="zh-TW" sz="1800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mol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2.34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g/cm</a:t>
                      </a:r>
                      <a:r>
                        <a:rPr lang="en-US" altLang="zh-TW" sz="1800" baseline="30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baseline="300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250~270℃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固體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可移除</a:t>
                      </a:r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US" altLang="zh-TW" sz="18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2+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，用於驗硬水或生物學上防止</a:t>
                      </a:r>
                      <a:r>
                        <a:rPr lang="zh-TW" alt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凝血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435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altLang="zh-TW" sz="1800" baseline="-25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硫酸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98.079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</a:t>
                      </a:r>
                      <a:r>
                        <a:rPr lang="en-US" altLang="zh-TW" sz="1800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mol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1.84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g/cm</a:t>
                      </a:r>
                      <a:r>
                        <a:rPr lang="en-US" altLang="zh-TW" sz="1800" baseline="30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baseline="300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337℃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10℃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1M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強腐蝕性，會危害環境</a:t>
                      </a:r>
                      <a:endParaRPr lang="en-US" altLang="zh-TW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38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KOH</a:t>
                      </a:r>
                    </a:p>
                    <a:p>
                      <a:pPr algn="ctr"/>
                      <a:r>
                        <a:rPr lang="zh-TW" altLang="en-US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氫氧化鉀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56.10</a:t>
                      </a:r>
                    </a:p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</a:t>
                      </a:r>
                      <a:r>
                        <a:rPr lang="en-US" altLang="zh-TW" sz="1800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mol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2.044</a:t>
                      </a:r>
                    </a:p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g/cm</a:t>
                      </a:r>
                      <a:r>
                        <a:rPr lang="en-US" altLang="zh-TW" sz="1800" baseline="300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baseline="300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1327℃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360.4℃</a:t>
                      </a:r>
                      <a:endParaRPr lang="zh-TW" altLang="en-US" sz="18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3M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有強烈腐蝕性，溶於水放出大量熱</a:t>
                      </a:r>
                      <a:endParaRPr lang="zh-TW" altLang="en-US" sz="18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9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723330"/>
            <a:ext cx="8346908" cy="60050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b="1" dirty="0" smtClean="0">
                <a:solidFill>
                  <a:srgbClr val="002060"/>
                </a:solidFill>
                <a:latin typeface="標楷體" pitchFamily="65" charset="-120"/>
              </a:rPr>
              <a:t>原理</a:t>
            </a:r>
            <a:r>
              <a:rPr lang="zh-TW" altLang="en-US" sz="2400" b="1" dirty="0" smtClean="0">
                <a:solidFill>
                  <a:srgbClr val="002060"/>
                </a:solidFill>
              </a:rPr>
              <a:t>：</a:t>
            </a:r>
            <a:endParaRPr lang="en-US" altLang="zh-TW" sz="2400" b="1" dirty="0" smtClean="0">
              <a:solidFill>
                <a:srgbClr val="0000CC"/>
              </a:solidFill>
              <a:latin typeface="標楷體" pitchFamily="65" charset="-120"/>
            </a:endParaRPr>
          </a:p>
          <a:p>
            <a:pPr lvl="1">
              <a:buNone/>
            </a:pPr>
            <a:r>
              <a:rPr lang="en-US" altLang="zh-TW" dirty="0" smtClean="0"/>
              <a:t>5C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O</a:t>
            </a:r>
            <a:r>
              <a:rPr lang="en-US" altLang="zh-TW" baseline="-25000" dirty="0" smtClean="0"/>
              <a:t>4</a:t>
            </a:r>
            <a:r>
              <a:rPr lang="en-US" altLang="zh-TW" baseline="30000" dirty="0" smtClean="0"/>
              <a:t>2-</a:t>
            </a:r>
            <a:r>
              <a:rPr lang="en-US" altLang="zh-TW" baseline="-25000" dirty="0"/>
              <a:t>(</a:t>
            </a:r>
            <a:r>
              <a:rPr lang="en-US" altLang="zh-TW" baseline="-25000" dirty="0" err="1"/>
              <a:t>aq</a:t>
            </a:r>
            <a:r>
              <a:rPr lang="en-US" altLang="zh-TW" baseline="-25000" dirty="0"/>
              <a:t>)</a:t>
            </a:r>
            <a:r>
              <a:rPr lang="en-US" altLang="zh-TW" dirty="0"/>
              <a:t>+2MnO</a:t>
            </a:r>
            <a:r>
              <a:rPr lang="en-US" altLang="zh-TW" baseline="-25000" dirty="0"/>
              <a:t>4</a:t>
            </a:r>
            <a:r>
              <a:rPr lang="en-US" altLang="zh-TW" baseline="30000" dirty="0"/>
              <a:t>-</a:t>
            </a:r>
            <a:r>
              <a:rPr lang="en-US" altLang="zh-TW" baseline="-25000" dirty="0"/>
              <a:t>(</a:t>
            </a:r>
            <a:r>
              <a:rPr lang="en-US" altLang="zh-TW" baseline="-25000" dirty="0" err="1"/>
              <a:t>aq</a:t>
            </a:r>
            <a:r>
              <a:rPr lang="en-US" altLang="zh-TW" baseline="-25000" dirty="0"/>
              <a:t>)</a:t>
            </a:r>
            <a:r>
              <a:rPr lang="en-US" altLang="zh-TW" dirty="0"/>
              <a:t>+16H</a:t>
            </a:r>
            <a:r>
              <a:rPr lang="en-US" altLang="zh-TW" baseline="30000" dirty="0"/>
              <a:t>+</a:t>
            </a:r>
            <a:r>
              <a:rPr lang="en-US" altLang="zh-TW" baseline="-25000" dirty="0"/>
              <a:t>(</a:t>
            </a:r>
            <a:r>
              <a:rPr lang="en-US" altLang="zh-TW" baseline="-25000" dirty="0" err="1"/>
              <a:t>aq</a:t>
            </a:r>
            <a:r>
              <a:rPr lang="en-US" altLang="zh-TW" baseline="-25000" dirty="0"/>
              <a:t>) </a:t>
            </a:r>
            <a:r>
              <a:rPr lang="en-US" altLang="zh-TW" dirty="0"/>
              <a:t>→10CO</a:t>
            </a:r>
            <a:r>
              <a:rPr lang="en-US" altLang="zh-TW" baseline="-25000" dirty="0"/>
              <a:t>2(q)</a:t>
            </a:r>
            <a:r>
              <a:rPr lang="en-US" altLang="zh-TW" dirty="0"/>
              <a:t>+8H</a:t>
            </a:r>
            <a:r>
              <a:rPr lang="en-US" altLang="zh-TW" baseline="-25000" dirty="0"/>
              <a:t>2</a:t>
            </a:r>
            <a:r>
              <a:rPr lang="en-US" altLang="zh-TW" dirty="0"/>
              <a:t>O</a:t>
            </a:r>
            <a:r>
              <a:rPr lang="en-US" altLang="zh-TW" baseline="-25000" dirty="0"/>
              <a:t>(l)</a:t>
            </a:r>
            <a:r>
              <a:rPr lang="en-US" altLang="zh-TW" dirty="0"/>
              <a:t>+</a:t>
            </a:r>
            <a:r>
              <a:rPr lang="en-US" altLang="zh-TW" dirty="0" smtClean="0"/>
              <a:t>2Mn</a:t>
            </a:r>
            <a:r>
              <a:rPr lang="en-US" altLang="zh-TW" baseline="30000" dirty="0" smtClean="0"/>
              <a:t>2</a:t>
            </a:r>
            <a:r>
              <a:rPr lang="zh-TW" altLang="en-US" baseline="30000" dirty="0" smtClean="0"/>
              <a:t>＋ </a:t>
            </a:r>
            <a:r>
              <a:rPr lang="en-US" altLang="zh-TW" baseline="-25000" dirty="0" smtClean="0"/>
              <a:t>(</a:t>
            </a:r>
            <a:r>
              <a:rPr lang="en-US" altLang="zh-TW" baseline="-25000" dirty="0" err="1" smtClean="0"/>
              <a:t>aq</a:t>
            </a:r>
            <a:r>
              <a:rPr lang="en-US" altLang="zh-TW" baseline="-25000" dirty="0" smtClean="0"/>
              <a:t>)</a:t>
            </a:r>
          </a:p>
          <a:p>
            <a:pPr lvl="1">
              <a:buNone/>
            </a:pPr>
            <a:r>
              <a:rPr lang="zh-TW" altLang="en-US" dirty="0" smtClean="0"/>
              <a:t>   此反應在室溫下進行緩慢，必須溫和的加熱溶液。過錳酸根的滴定不需要加指示劑，因為過錳酸根離子是深紫色而錳離子近乎無色，所容易觀察。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b="1" dirty="0" smtClean="0">
                <a:solidFill>
                  <a:srgbClr val="002060"/>
                </a:solidFill>
              </a:rPr>
              <a:t>注意事項：</a:t>
            </a:r>
            <a:endParaRPr lang="en-US" altLang="zh-TW" sz="24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KMnO</a:t>
            </a:r>
            <a:r>
              <a:rPr lang="en-US" altLang="zh-TW" baseline="-25000" dirty="0" smtClean="0"/>
              <a:t>4</a:t>
            </a:r>
            <a:r>
              <a:rPr lang="zh-TW" altLang="en-US" dirty="0"/>
              <a:t>溶液不可久放因為他們會緩慢的和有機物分解，即使在大量蒸餾水中，光和熱會導致分解產生。</a:t>
            </a:r>
            <a:endParaRPr lang="en-US" altLang="zh-TW" dirty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/>
              <a:t>攪拌溶液時，不要使用溫度計</a:t>
            </a:r>
            <a:endParaRPr lang="en-US" altLang="zh-TW" dirty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/>
              <a:t>讀取滴定管時，保持眼睛與溶液表面呈水平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6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28650" y="723331"/>
            <a:ext cx="7886700" cy="5453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b="1" dirty="0" smtClean="0">
                <a:solidFill>
                  <a:srgbClr val="002060"/>
                </a:solidFill>
                <a:latin typeface="標楷體" pitchFamily="65" charset="-120"/>
              </a:rPr>
              <a:t>步驟</a:t>
            </a:r>
            <a:r>
              <a:rPr lang="zh-TW" altLang="en-US" sz="2400" b="1" dirty="0">
                <a:solidFill>
                  <a:srgbClr val="002060"/>
                </a:solidFill>
              </a:rPr>
              <a:t>：</a:t>
            </a:r>
            <a:endParaRPr lang="en-US" altLang="zh-TW" sz="2400" b="1" dirty="0">
              <a:latin typeface="標楷體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400" dirty="0" smtClean="0"/>
              <a:t>Part A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配製 </a:t>
            </a:r>
            <a:r>
              <a:rPr lang="en-US" altLang="zh-TW" dirty="0"/>
              <a:t>0.02M</a:t>
            </a:r>
            <a:r>
              <a:rPr lang="zh-TW" altLang="en-US" dirty="0"/>
              <a:t>過錳酸鉀</a:t>
            </a:r>
            <a:r>
              <a:rPr lang="en-US" altLang="zh-TW" dirty="0"/>
              <a:t>(</a:t>
            </a:r>
            <a:r>
              <a:rPr lang="zh-TW" altLang="en-US" dirty="0"/>
              <a:t>標定</a:t>
            </a:r>
            <a:r>
              <a:rPr lang="en-US" altLang="zh-TW" dirty="0" smtClean="0"/>
              <a:t>)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400" dirty="0"/>
              <a:t>Part </a:t>
            </a:r>
            <a:r>
              <a:rPr lang="en-US" altLang="zh-TW" sz="2400" dirty="0" smtClean="0"/>
              <a:t>B</a:t>
            </a:r>
            <a:r>
              <a:rPr lang="zh-TW" altLang="en-US" sz="2400" dirty="0" smtClean="0"/>
              <a:t>  </a:t>
            </a:r>
            <a:r>
              <a:rPr lang="en-US" altLang="zh-TW" sz="2400" dirty="0" smtClean="0"/>
              <a:t>C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O</a:t>
            </a:r>
            <a:r>
              <a:rPr lang="en-US" altLang="zh-TW" sz="2400" baseline="-25000" dirty="0" smtClean="0"/>
              <a:t>4</a:t>
            </a:r>
            <a:r>
              <a:rPr lang="en-US" altLang="zh-TW" sz="2400" baseline="30000" dirty="0" smtClean="0"/>
              <a:t>2-</a:t>
            </a:r>
            <a:r>
              <a:rPr lang="zh-TW" altLang="en-US" sz="2400" dirty="0" smtClean="0"/>
              <a:t>測定</a:t>
            </a:r>
            <a:endParaRPr lang="en-US" altLang="zh-TW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秤量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</a:t>
            </a:r>
            <a:r>
              <a:rPr lang="en-US" altLang="zh-TW" dirty="0" smtClean="0"/>
              <a:t>0.2g</a:t>
            </a:r>
            <a:r>
              <a:rPr lang="zh-TW" altLang="en-US" dirty="0" smtClean="0"/>
              <a:t>的</a:t>
            </a:r>
            <a:r>
              <a:rPr lang="en-US" altLang="zh-TW" dirty="0" smtClean="0"/>
              <a:t>Na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C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O</a:t>
            </a:r>
            <a:r>
              <a:rPr lang="en-US" altLang="zh-TW" baseline="-25000" dirty="0" smtClean="0"/>
              <a:t>4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分別加入</a:t>
            </a:r>
            <a:r>
              <a:rPr lang="en-US" altLang="zh-TW" dirty="0" smtClean="0"/>
              <a:t>250mL</a:t>
            </a:r>
            <a:r>
              <a:rPr lang="zh-TW" altLang="en-US" dirty="0" smtClean="0"/>
              <a:t>的</a:t>
            </a:r>
            <a:r>
              <a:rPr lang="en-US" altLang="zh-TW" dirty="0" smtClean="0"/>
              <a:t>1M</a:t>
            </a:r>
            <a:r>
              <a:rPr lang="zh-TW" altLang="en-US" dirty="0" smtClean="0"/>
              <a:t> </a:t>
            </a:r>
            <a:r>
              <a:rPr lang="en-US" altLang="zh-TW" dirty="0" smtClean="0"/>
              <a:t>H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SO</a:t>
            </a:r>
            <a:r>
              <a:rPr lang="en-US" altLang="zh-TW" baseline="-25000" dirty="0" smtClean="0"/>
              <a:t>4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加熱至</a:t>
            </a:r>
            <a:r>
              <a:rPr lang="en-US" altLang="zh-TW" dirty="0" smtClean="0"/>
              <a:t>80~90</a:t>
            </a:r>
            <a:r>
              <a:rPr lang="en-US" altLang="zh-TW" dirty="0" smtClean="0">
                <a:latin typeface="標楷體" panose="03000509000000000000" pitchFamily="65" charset="-120"/>
              </a:rPr>
              <a:t>℃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用</a:t>
            </a:r>
            <a:r>
              <a:rPr lang="en-US" altLang="zh-TW" dirty="0" smtClean="0"/>
              <a:t>KMnO</a:t>
            </a:r>
            <a:r>
              <a:rPr lang="en-US" altLang="zh-TW" baseline="-25000" dirty="0" smtClean="0"/>
              <a:t>4</a:t>
            </a:r>
            <a:r>
              <a:rPr lang="zh-TW" altLang="en-US" dirty="0" smtClean="0"/>
              <a:t>滴定</a:t>
            </a:r>
            <a:r>
              <a:rPr lang="en-US" altLang="zh-TW" dirty="0" smtClean="0"/>
              <a:t>(</a:t>
            </a:r>
            <a:r>
              <a:rPr lang="zh-TW" altLang="en-US" dirty="0" smtClean="0"/>
              <a:t>溶液保持</a:t>
            </a:r>
            <a:r>
              <a:rPr lang="en-US" altLang="zh-TW" dirty="0" smtClean="0"/>
              <a:t>70</a:t>
            </a:r>
            <a:r>
              <a:rPr lang="en-US" altLang="zh-TW" dirty="0" smtClean="0">
                <a:latin typeface="標楷體" panose="03000509000000000000" pitchFamily="65" charset="-120"/>
              </a:rPr>
              <a:t>℃</a:t>
            </a:r>
            <a:r>
              <a:rPr lang="en-US" altLang="zh-TW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計算</a:t>
            </a:r>
            <a:r>
              <a:rPr lang="en-US" altLang="zh-TW" dirty="0" smtClean="0"/>
              <a:t>KMnO</a:t>
            </a:r>
            <a:r>
              <a:rPr lang="en-US" altLang="zh-TW" baseline="-25000" dirty="0" smtClean="0"/>
              <a:t>4</a:t>
            </a:r>
            <a:r>
              <a:rPr lang="zh-TW" altLang="en-US" dirty="0" smtClean="0"/>
              <a:t>濃度</a:t>
            </a:r>
            <a:r>
              <a:rPr lang="en-US" altLang="zh-TW" dirty="0" smtClean="0"/>
              <a:t>(3</a:t>
            </a:r>
            <a:r>
              <a:rPr lang="zh-TW" altLang="en-US" dirty="0" smtClean="0"/>
              <a:t>次結果誤差</a:t>
            </a:r>
            <a:r>
              <a:rPr lang="en-US" altLang="zh-TW" dirty="0" smtClean="0"/>
              <a:t>&lt;0.01)</a:t>
            </a:r>
          </a:p>
          <a:p>
            <a:pPr marL="457200" lvl="1" indent="0">
              <a:buNone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400" dirty="0"/>
              <a:t>Part </a:t>
            </a:r>
            <a:r>
              <a:rPr lang="en-US" altLang="zh-TW" sz="2400" dirty="0" smtClean="0"/>
              <a:t>C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 smtClean="0"/>
              <a:t>使用</a:t>
            </a:r>
            <a:r>
              <a:rPr lang="en-US" altLang="zh-TW" dirty="0" smtClean="0"/>
              <a:t>TOP5</a:t>
            </a:r>
            <a:r>
              <a:rPr lang="zh-TW" altLang="en-US" dirty="0" smtClean="0"/>
              <a:t>的產物作為未知物，重複</a:t>
            </a:r>
            <a:r>
              <a:rPr lang="en-US" altLang="zh-TW" dirty="0" smtClean="0"/>
              <a:t>Part</a:t>
            </a:r>
            <a:r>
              <a:rPr lang="zh-TW" altLang="en-US" dirty="0" smtClean="0"/>
              <a:t> </a:t>
            </a:r>
            <a:r>
              <a:rPr lang="en-US" altLang="zh-TW" dirty="0" smtClean="0"/>
              <a:t>B</a:t>
            </a:r>
            <a:r>
              <a:rPr lang="zh-TW" altLang="en-US" dirty="0" smtClean="0"/>
              <a:t>步驟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5276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0160" y="81777"/>
            <a:ext cx="6516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實驗步驟</a:t>
            </a:r>
            <a:r>
              <a:rPr lang="en-US" altLang="zh-TW" sz="2400" b="1" dirty="0" smtClean="0">
                <a:latin typeface="+mn-ea"/>
              </a:rPr>
              <a:t>A</a:t>
            </a:r>
            <a:r>
              <a:rPr lang="zh-TW" altLang="en-US" sz="2400" b="1" dirty="0" smtClean="0">
                <a:latin typeface="+mn-ea"/>
              </a:rPr>
              <a:t>：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配置</a:t>
            </a:r>
            <a:r>
              <a:rPr lang="en-US" altLang="zh-TW" sz="2400" dirty="0">
                <a:latin typeface="+mn-ea"/>
              </a:rPr>
              <a:t>KMnO</a:t>
            </a:r>
            <a:r>
              <a:rPr lang="en-US" altLang="zh-TW" sz="2400" baseline="-25000" dirty="0">
                <a:latin typeface="+mn-ea"/>
              </a:rPr>
              <a:t>4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溶液濃度為</a:t>
            </a:r>
            <a:r>
              <a:rPr lang="en-US" altLang="zh-TW" sz="2400" dirty="0" smtClean="0">
                <a:latin typeface="+mn-ea"/>
              </a:rPr>
              <a:t>0.02M</a:t>
            </a:r>
            <a:endParaRPr lang="zh-TW" altLang="zh-TW" sz="2400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7664" y="690087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+mn-ea"/>
              </a:rPr>
              <a:t>*KMnO</a:t>
            </a:r>
            <a:r>
              <a:rPr lang="en-US" altLang="zh-TW" baseline="-25000" dirty="0">
                <a:solidFill>
                  <a:srgbClr val="FF0000"/>
                </a:solidFill>
                <a:latin typeface="+mn-ea"/>
              </a:rPr>
              <a:t>4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溶液配完須立即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避免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光罩及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熱源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造成其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分解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一般工業製成的</a:t>
            </a:r>
            <a:r>
              <a:rPr lang="en-US" altLang="zh-TW" dirty="0" smtClean="0">
                <a:latin typeface="+mn-ea"/>
              </a:rPr>
              <a:t>KMnO</a:t>
            </a:r>
            <a:r>
              <a:rPr lang="en-US" altLang="zh-TW" baseline="-25000" dirty="0" smtClean="0">
                <a:latin typeface="+mn-ea"/>
              </a:rPr>
              <a:t>4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中都含有少量的</a:t>
            </a:r>
            <a:r>
              <a:rPr lang="en-US" altLang="zh-TW" dirty="0" smtClean="0">
                <a:latin typeface="+mn-ea"/>
              </a:rPr>
              <a:t>MnO</a:t>
            </a:r>
            <a:r>
              <a:rPr lang="en-US" altLang="zh-TW" baseline="-25000" dirty="0" smtClean="0">
                <a:latin typeface="+mn-ea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因此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在標準化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利用加熱</a:t>
            </a:r>
            <a:r>
              <a:rPr lang="en-US" altLang="zh-TW" dirty="0">
                <a:latin typeface="+mn-ea"/>
              </a:rPr>
              <a:t>KMnO</a:t>
            </a:r>
            <a:r>
              <a:rPr lang="en-US" altLang="zh-TW" baseline="-25000" dirty="0">
                <a:latin typeface="+mn-ea"/>
              </a:rPr>
              <a:t>4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溶液至沸騰後過濾而去除</a:t>
            </a:r>
            <a:r>
              <a:rPr lang="en-US" altLang="zh-TW" dirty="0" smtClean="0">
                <a:latin typeface="+mn-ea"/>
              </a:rPr>
              <a:t>MnO</a:t>
            </a:r>
            <a:r>
              <a:rPr lang="en-US" altLang="zh-TW" baseline="-25000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因</a:t>
            </a:r>
            <a:r>
              <a:rPr lang="en-US" altLang="zh-TW" dirty="0">
                <a:latin typeface="+mn-ea"/>
              </a:rPr>
              <a:t>KMnO</a:t>
            </a:r>
            <a:r>
              <a:rPr lang="en-US" altLang="zh-TW" baseline="-25000" dirty="0">
                <a:latin typeface="+mn-ea"/>
              </a:rPr>
              <a:t>4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會受到多種物質影響而造成還原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現象。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Picture 10" descr="https://fbcdn-sphotos-h-a.akamaihd.net/hphotos-ak-xpa1/v/t34.0-12/10836156_535777079858523_308858857_n.jpg?oh=b3a9b39f896b61a92699f1c1c6feaef8&amp;oe=54DC83AB&amp;__gda__=1423741364_c7e36fd6d9408223196be9db0486b7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84912"/>
            <a:ext cx="2304256" cy="409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4283968" y="3786780"/>
            <a:ext cx="2488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加熱</a:t>
            </a:r>
            <a:r>
              <a:rPr lang="en-US" altLang="zh-TW" dirty="0">
                <a:latin typeface="+mn-ea"/>
              </a:rPr>
              <a:t>KMnO</a:t>
            </a:r>
            <a:r>
              <a:rPr lang="en-US" altLang="zh-TW" baseline="-25000" dirty="0">
                <a:latin typeface="+mn-ea"/>
              </a:rPr>
              <a:t>4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溶液至沸騰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618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fbcdn-sphotos-h-a.akamaihd.net/hphotos-ak-xpf1/v/t34.0-12/10979430_535777083191856_447881096_n.jpg?oh=0a77677964c433007ac51fb00a0046a8&amp;oe=54DC6437&amp;__gda__=1423729898_9e51129070034e6d9a76993f64b533c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642" y="3212976"/>
            <a:ext cx="1969317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s://fbcdn-sphotos-h-a.akamaihd.net/hphotos-ak-xpf1/v/t34.0-12/10979206_535777123191852_481985936_n.jpg?oh=6450789f8ba6eb8ff136064758245bf9&amp;oe=54DC3B72&amp;__gda__=1423708207_6517300535e7194f00faaed0f553087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21387"/>
            <a:ext cx="2652353" cy="149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444" y="0"/>
            <a:ext cx="7149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實驗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步驟</a:t>
            </a:r>
            <a:r>
              <a:rPr lang="en-US" altLang="zh-TW" sz="2400" b="1" dirty="0" smtClean="0">
                <a:latin typeface="+mn-ea"/>
              </a:rPr>
              <a:t>B</a:t>
            </a:r>
            <a:r>
              <a:rPr lang="zh-TW" altLang="en-US" sz="2400" b="1" dirty="0" smtClean="0">
                <a:latin typeface="+mn-ea"/>
              </a:rPr>
              <a:t>：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標準化過錳酸溶液－草酸鈉溶液的方法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88" y="620688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三個</a:t>
            </a:r>
            <a:r>
              <a:rPr lang="en-US" altLang="zh-TW" dirty="0" smtClean="0">
                <a:latin typeface="+mn-ea"/>
              </a:rPr>
              <a:t>250mL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錐形瓶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中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分別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放入約</a:t>
            </a:r>
            <a:r>
              <a:rPr lang="en-US" altLang="zh-TW" dirty="0">
                <a:latin typeface="+mn-ea"/>
              </a:rPr>
              <a:t>0.2g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草酸鈉</a:t>
            </a:r>
            <a:r>
              <a:rPr lang="en-US" altLang="zh-TW" dirty="0" smtClean="0">
                <a:latin typeface="+mn-ea"/>
              </a:rPr>
              <a:t>(Na</a:t>
            </a:r>
            <a:r>
              <a:rPr lang="en-US" altLang="zh-TW" baseline="-25000" dirty="0" smtClean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C</a:t>
            </a:r>
            <a:r>
              <a:rPr lang="en-US" altLang="zh-TW" baseline="-25000" dirty="0" smtClean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O</a:t>
            </a:r>
            <a:r>
              <a:rPr lang="en-US" altLang="zh-TW" baseline="-25000" dirty="0" smtClean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)</a:t>
            </a:r>
            <a:endParaRPr lang="zh-TW" altLang="en-US" dirty="0">
              <a:latin typeface="+mn-ea"/>
            </a:endParaRPr>
          </a:p>
        </p:txBody>
      </p:sp>
      <p:pic>
        <p:nvPicPr>
          <p:cNvPr id="8" name="Picture 14" descr="https://fbcdn-sphotos-h-a.akamaihd.net/hphotos-ak-xpa1/v/t34.0-12/10968110_535776896525208_1382495940_n.jpg?oh=58b1011ed0567d4eb5ef69dbc32b92a7&amp;oe=54DC6022&amp;__gda__=1423727426_8eeee097e3453c7b11027ffb31afcbf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839544"/>
            <a:ext cx="1453017" cy="258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單箭頭接點 5"/>
          <p:cNvCxnSpPr/>
          <p:nvPr/>
        </p:nvCxnSpPr>
        <p:spPr>
          <a:xfrm>
            <a:off x="3203848" y="2259769"/>
            <a:ext cx="161013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275856" y="1484784"/>
            <a:ext cx="1468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加入</a:t>
            </a:r>
            <a:r>
              <a:rPr lang="en-US" altLang="zh-TW" dirty="0" smtClean="0">
                <a:latin typeface="+mn-ea"/>
              </a:rPr>
              <a:t>250mL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dirty="0" smtClean="0">
                <a:latin typeface="+mn-ea"/>
              </a:rPr>
              <a:t>1M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硫酸溶液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" name="Picture 6" descr="https://fbcdn-sphotos-h-a.akamaihd.net/hphotos-ak-xpf1/v/t34.0-12/10966879_535777066525191_1626124544_n.jpg?oh=8faa3d5a95f31cdbe4904e1dae0b2cfe&amp;oe=54DC6560&amp;__gda__=1423719408_67cf963305d165a43481493b8bf0663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28312"/>
            <a:ext cx="1290585" cy="229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單箭頭接點 16"/>
          <p:cNvCxnSpPr/>
          <p:nvPr/>
        </p:nvCxnSpPr>
        <p:spPr>
          <a:xfrm>
            <a:off x="6588224" y="2259769"/>
            <a:ext cx="106843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6548667" y="179803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攪拌溶解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 flipH="1">
            <a:off x="4744528" y="3645024"/>
            <a:ext cx="3427874" cy="16416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948508" y="4640314"/>
            <a:ext cx="1673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加熱使溫度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達到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80</a:t>
            </a:r>
            <a:r>
              <a:rPr lang="en-US" altLang="zh-TW" dirty="0" smtClean="0">
                <a:latin typeface="新細明體"/>
                <a:ea typeface="新細明體"/>
              </a:rPr>
              <a:t>℃~90℃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418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fbcdn-sphotos-h-a.akamaihd.net/hphotos-ak-xpf1/v/t34.0-12/10984808_535777033191861_1217114451_n.jpg?oh=04e5bda5ad4e8644ee5203dcbdaea06e&amp;oe=54DC2553&amp;__gda__=1423708291_6f55013439fe84bb09cb6dccff2406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04133"/>
            <a:ext cx="222774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fbcdn-sphotos-h-a.akamaihd.net/hphotos-ak-xpf1/v/t34.0-12/10928729_535777053191859_1004297733_n.jpg?oh=b5bc45ec86dcd02fd11787a69bd159e6&amp;oe=54DC1B56&amp;__gda__=1423718598_77dcbb8338c449752f887d229cfe2ea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8413"/>
            <a:ext cx="210623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fbcdn-sphotos-h-a.akamaihd.net/hphotos-ak-xfa1/v/t34.0-12/10965690_535777073191857_745096055_n.jpg?oh=09254a32f05572066894c245763af44e&amp;oe=54DC7430&amp;__gda__=1423658572_b91756be8722632633b6b34ec8b92ae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7561"/>
            <a:ext cx="2081621" cy="370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2364802" y="4294837"/>
            <a:ext cx="2488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滴定前先用</a:t>
            </a:r>
            <a:r>
              <a:rPr lang="en-US" altLang="zh-TW" dirty="0" smtClean="0">
                <a:latin typeface="+mn-ea"/>
              </a:rPr>
              <a:t>KMnO</a:t>
            </a:r>
            <a:r>
              <a:rPr lang="en-US" altLang="zh-TW" baseline="-25000" dirty="0" smtClean="0">
                <a:latin typeface="+mn-ea"/>
              </a:rPr>
              <a:t>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溶液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潤洗一下滴定管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4859" y="4222829"/>
            <a:ext cx="133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架設滴定管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866764" y="454719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滴定</a:t>
            </a:r>
            <a:endParaRPr lang="zh-TW" altLang="en-US" dirty="0"/>
          </a:p>
        </p:txBody>
      </p:sp>
      <p:pic>
        <p:nvPicPr>
          <p:cNvPr id="11" name="Picture 12" descr="https://fbcdn-sphotos-h-a.akamaihd.net/hphotos-ak-xpf1/v/t34.0-12/10872437_535777013191863_341571929_n.jpg?oh=2cc6d8ea3afcd9a47fbdb679efa13834&amp;oe=54DB57E0&amp;__gda__=1423733565_229af23eda09afa73af53fa92f76b31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864" y="548680"/>
            <a:ext cx="1440160" cy="2560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7126506" y="54102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選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刻度當作起點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4" name="直線單箭頭接點 13"/>
          <p:cNvCxnSpPr/>
          <p:nvPr/>
        </p:nvCxnSpPr>
        <p:spPr>
          <a:xfrm>
            <a:off x="7534320" y="370280"/>
            <a:ext cx="550942" cy="14025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8" descr="https://fbcdn-sphotos-h-a.akamaihd.net/hphotos-ak-xpf1/v/t34.0-12/10967917_535776983191866_2125852554_n.jpg?oh=8ea5306b5ec88eddeb938f6e9877e0ec&amp;oe=54DC1184&amp;__gda__=1423730260_852b4b9f1ace74718ee027833a2aa3c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967" y="3948254"/>
            <a:ext cx="1626313" cy="289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矩形 18"/>
          <p:cNvSpPr/>
          <p:nvPr/>
        </p:nvSpPr>
        <p:spPr>
          <a:xfrm>
            <a:off x="4837786" y="5805264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有些滴定管會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〝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漏液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〞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下方可放一個小容器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s://fbcdn-sphotos-h-a.akamaihd.net/hphotos-ak-xpa1/v/t34.0-12/10965715_535776963191868_1429779720_n.jpg?oh=60410cbfa78c91ba4c5bea0a61483cd9&amp;oe=54DC7DD4&amp;__gda__=1423730164_6390eebb5e4162a5b2506d9f373f82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706" y="458643"/>
            <a:ext cx="1460665" cy="259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fbcdn-sphotos-h-a.akamaihd.net/hphotos-ak-xpf1/v/t34.0-12/10967768_535776969858534_1813636459_n.jpg?oh=cf5789ad4202a91903eb2d25bd983cbd&amp;oe=54DC950F&amp;__gda__=1423720159_aafa0bba6cedd10ffbf04262a6b8e89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779" y="211154"/>
            <a:ext cx="1808549" cy="321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https://fbcdn-sphotos-h-a.akamaihd.net/hphotos-ak-xpf1/v/t34.0-12/10965446_535777016525196_289229119_n.jpg?oh=adf8c9d4c16d11aeb06eb6866e80a31b&amp;oe=54DB4F1D&amp;__gda__=1423660352_14b5bd25ccc27d8e61c1e81eade857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512" y="133076"/>
            <a:ext cx="2096984" cy="372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https://fbcdn-sphotos-h-a.akamaihd.net/hphotos-ak-xpf1/v/t34.0-12/10979435_535777019858529_2012565546_n.jpg?oh=ad64b70a7423009f53b5f2fb64b87a45&amp;oe=54DC3A5C&amp;__gda__=1423718412_821462b8e258e0f2990ee3613c87b84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6725"/>
            <a:ext cx="1808549" cy="321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200409" y="3396575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在滴定過程中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要不停地搖晃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2288891" y="3581241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注意：滴定物和被滴定物都必須是熱的，才可滴定！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27806" y="5877272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滴定過量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74891" y="3090944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達到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滴定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終點時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溶液會呈現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淡粉紅色</a:t>
            </a:r>
            <a:endParaRPr lang="zh-TW" altLang="en-US" dirty="0">
              <a:solidFill>
                <a:srgbClr val="FF33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781660" y="3933056"/>
            <a:ext cx="2267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當達到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滴定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終點時</a:t>
            </a:r>
            <a:r>
              <a:rPr lang="zh-TW" altLang="en-US" dirty="0" smtClean="0"/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紀錄所使用的</a:t>
            </a:r>
            <a:r>
              <a:rPr lang="en-US" altLang="zh-TW" dirty="0" smtClean="0">
                <a:latin typeface="+mn-ea"/>
              </a:rPr>
              <a:t>KMnO</a:t>
            </a:r>
            <a:r>
              <a:rPr lang="en-US" altLang="zh-TW" baseline="-25000" dirty="0" smtClean="0">
                <a:latin typeface="+mn-ea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的體積</a:t>
            </a:r>
            <a:endParaRPr lang="en-US" altLang="zh-TW" dirty="0" smtClean="0"/>
          </a:p>
        </p:txBody>
      </p:sp>
      <p:pic>
        <p:nvPicPr>
          <p:cNvPr id="20" name="Picture 2" descr="https://fbcdn-sphotos-h-a.akamaihd.net/hphotos-ak-xpf1/v/t34.0-12/10881450_535776956525202_100257728_n.jpg?oh=0a15a9d9f47d3a089157cf6734996c8e&amp;oe=54DC1FFA&amp;__gda__=1423712871_be43eb41cd19189b74db2ccb135e918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300" y="4410602"/>
            <a:ext cx="13366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11211" y="2434961"/>
            <a:ext cx="8311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紀錄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所使用的</a:t>
            </a:r>
            <a:r>
              <a:rPr lang="en-US" altLang="zh-TW" sz="2400" dirty="0">
                <a:latin typeface="+mn-ea"/>
              </a:rPr>
              <a:t>KMnO</a:t>
            </a:r>
            <a:r>
              <a:rPr lang="en-US" altLang="zh-TW" sz="2400" baseline="-25000" dirty="0">
                <a:latin typeface="+mn-ea"/>
              </a:rPr>
              <a:t>4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體積</a:t>
            </a:r>
            <a:r>
              <a:rPr lang="en-US" altLang="zh-TW" sz="2400" dirty="0" smtClean="0"/>
              <a:t>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計算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的重量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百分比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1211" y="3259203"/>
            <a:ext cx="48575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2.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重複滴定三次，計算其標準差。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000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bcdn-sphotos-h-a.akamaihd.net/hphotos-ak-xpf1/v/t34.0-12/10979265_535776229858608_552807803_n.jpg?oh=1ef4706d52f22831d535e0614a00bc38&amp;oe=54DC24A4&amp;__gda__=1423710713_099474ff9b6be2587120a5746a2d11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658" y="780498"/>
            <a:ext cx="3280633" cy="583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64301" y="156410"/>
            <a:ext cx="572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清洗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滴定管請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用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洗手槽上方的水龍頭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清洗</a:t>
            </a:r>
          </a:p>
        </p:txBody>
      </p:sp>
      <p:cxnSp>
        <p:nvCxnSpPr>
          <p:cNvPr id="7" name="直線單箭頭接點 6"/>
          <p:cNvCxnSpPr/>
          <p:nvPr/>
        </p:nvCxnSpPr>
        <p:spPr>
          <a:xfrm>
            <a:off x="3597442" y="618075"/>
            <a:ext cx="505326" cy="10182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08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627</Words>
  <Application>Microsoft Office PowerPoint</Application>
  <PresentationFormat>如螢幕大小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新細明體</vt:lpstr>
      <vt:lpstr>標楷體</vt:lpstr>
      <vt:lpstr>Andalus</vt:lpstr>
      <vt:lpstr>Arial</vt:lpstr>
      <vt:lpstr>Calibri</vt:lpstr>
      <vt:lpstr>Times New Roman</vt:lpstr>
      <vt:lpstr>Wingdings</vt:lpstr>
      <vt:lpstr>Office 佈景主題</vt:lpstr>
      <vt:lpstr>TOP 6 Oxidation-Reduction Titration I： Determination of oxalate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Oxidation-Reduction Titration I： Determination of oxalate</dc:title>
  <dc:creator>沈宥榛</dc:creator>
  <cp:lastModifiedBy>USER</cp:lastModifiedBy>
  <cp:revision>19</cp:revision>
  <dcterms:created xsi:type="dcterms:W3CDTF">2015-02-07T14:16:02Z</dcterms:created>
  <dcterms:modified xsi:type="dcterms:W3CDTF">2015-02-24T06:06:15Z</dcterms:modified>
</cp:coreProperties>
</file>