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BC3E-0CBE-4C6B-B0CC-1091B01A1085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AC970-2D87-4BAF-B6DA-7F53FC039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3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179512" y="1600200"/>
            <a:ext cx="87136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Exp.</a:t>
            </a:r>
            <a:r>
              <a:rPr lang="zh-TW" altLang="en-US" b="1" dirty="0" smtClean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4</a:t>
            </a:r>
          </a:p>
          <a:p>
            <a:endParaRPr lang="en-US" altLang="zh-TW" b="1" dirty="0" smtClean="0">
              <a:solidFill>
                <a:schemeClr val="tx1"/>
              </a:solidFill>
              <a:latin typeface="Viner Hand ITC" panose="03070502030502020203" pitchFamily="66" charset="0"/>
              <a:ea typeface="微軟正黑體" panose="020B0604030504040204" pitchFamily="34" charset="-120"/>
            </a:endParaRPr>
          </a:p>
          <a:p>
            <a:pPr marL="342900" indent="-342900">
              <a:buAutoNum type="alphaUcParenBoth"/>
            </a:pPr>
            <a:r>
              <a:rPr lang="en-US" altLang="zh-TW" b="1" dirty="0">
                <a:solidFill>
                  <a:schemeClr val="tx1"/>
                </a:solidFill>
                <a:latin typeface="Viner Hand ITC" panose="03070502030502020203" pitchFamily="66" charset="0"/>
              </a:rPr>
              <a:t>Preparation of 0. 1M Sodium Thiosulfate (37H-1)</a:t>
            </a:r>
          </a:p>
          <a:p>
            <a:pPr marL="342900" indent="-342900">
              <a:buAutoNum type="alphaUcParenBoth"/>
            </a:pPr>
            <a:r>
              <a:rPr lang="en-US" altLang="zh-TW" b="1" dirty="0">
                <a:solidFill>
                  <a:schemeClr val="tx1"/>
                </a:solidFill>
                <a:latin typeface="Viner Hand ITC" panose="03070502030502020203" pitchFamily="66" charset="0"/>
              </a:rPr>
              <a:t>Standardization of Sodium Thiosulfate Against Potassium Iodate (37H-2)</a:t>
            </a:r>
            <a:endParaRPr lang="zh-TW" altLang="en-US" b="1" dirty="0">
              <a:solidFill>
                <a:schemeClr val="tx1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2675815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利用許多方法去測定分析樣品當中的碘離子濃度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I</a:t>
            </a:r>
            <a:r>
              <a:rPr lang="en-US" altLang="zh-TW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+ 2 e</a:t>
            </a:r>
            <a:r>
              <a:rPr lang="en-US" altLang="zh-TW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利用硫代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硫酸鈉使碘離子進行氧化還原反應，並且利用澱粉溶液作為指示劑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+ 2 S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2-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I</a:t>
            </a:r>
            <a:r>
              <a:rPr lang="en-US" altLang="zh-TW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+ S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en-US" altLang="zh-TW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2-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23528" y="198884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原理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47667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目的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112474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利用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硫代</a:t>
            </a: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硫酸鈉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</a:t>
            </a: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碘</a:t>
            </a: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離子，利用澱粉指示劑標定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2840" y="1169986"/>
            <a:ext cx="8589640" cy="5688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► </a:t>
            </a:r>
            <a:r>
              <a:rPr lang="zh-TW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配製</a:t>
            </a:r>
            <a:r>
              <a:rPr lang="zh-TW" alt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溶液</a:t>
            </a:r>
            <a:endParaRPr lang="en-US" altLang="zh-TW" sz="2000" b="1" u="sng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arenR"/>
            </a:pPr>
            <a:r>
              <a:rPr lang="en-US" altLang="zh-TW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0.1 M Na</a:t>
            </a:r>
            <a:r>
              <a:rPr lang="en-US" altLang="zh-TW" sz="1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sz="1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0.01 g Na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+ 2.48 g NaS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+ 100 mL 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</a:p>
          <a:p>
            <a:pPr marL="342900" indent="-342900" algn="l">
              <a:lnSpc>
                <a:spcPct val="150000"/>
              </a:lnSpc>
              <a:buAutoNum type="arabicParenR"/>
            </a:pPr>
            <a:r>
              <a:rPr lang="en-US" altLang="zh-TW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0.01 M KIO</a:t>
            </a:r>
            <a:r>
              <a:rPr lang="en-US" altLang="zh-TW" sz="18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1.1 g KIO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+ 500 mL 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zh-TW" alt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澱粉指示劑</a:t>
            </a:r>
            <a:r>
              <a:rPr lang="en-US" altLang="zh-TW" sz="1800" b="1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0.5 g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澱粉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mL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Hot 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endParaRPr lang="en-US" altLang="zh-TW" sz="1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altLang="zh-TW" sz="1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zh-TW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►</a:t>
            </a:r>
            <a:r>
              <a:rPr lang="zh-TW" altLang="en-US" sz="2000" b="1" u="sng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</a:t>
            </a:r>
            <a:r>
              <a:rPr lang="zh-TW" altLang="en-US" sz="2000" b="1" u="sng" kern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</a:t>
            </a:r>
            <a:r>
              <a:rPr lang="en-US" altLang="zh-TW" sz="2000" b="1" u="sng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lnSpc>
                <a:spcPct val="150000"/>
              </a:lnSpc>
              <a:buAutoNum type="arabicParenR"/>
              <a:defRPr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 mL KIO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溶液到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250 mL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錐形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瓶。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g KI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mL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6M </a:t>
            </a:r>
            <a:r>
              <a:rPr lang="en-US" altLang="zh-TW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HCl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arenR"/>
              <a:defRPr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立刻用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定到淡黃色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arenR"/>
              <a:defRPr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mL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澱粉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指示劑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定到藍色消失。</a:t>
            </a:r>
          </a:p>
          <a:p>
            <a:pPr marL="342900" indent="-342900" algn="l">
              <a:lnSpc>
                <a:spcPct val="150000"/>
              </a:lnSpc>
              <a:buAutoNum type="arabicParenR"/>
            </a:pPr>
            <a:endParaRPr lang="zh-TW" altLang="en-US" sz="1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47667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步驟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47667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數據計算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1349896" y="1225536"/>
                <a:ext cx="6462464" cy="55769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zh-TW" alt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共用 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31.2 </a:t>
                </a:r>
                <a:r>
                  <a:rPr lang="en-US" altLang="zh-TW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mL 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Na</a:t>
                </a:r>
                <a:r>
                  <a:rPr lang="en-US" altLang="zh-TW" b="1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S</a:t>
                </a:r>
                <a:r>
                  <a:rPr lang="en-US" altLang="zh-TW" b="1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   </a:t>
                </a:r>
                <a:endParaRPr lang="en-US" altLang="zh-TW" sz="1600" b="1" dirty="0">
                  <a:solidFill>
                    <a:srgbClr val="00B05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IO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+ 5 I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+ 6 H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+</a:t>
                </a:r>
                <a:r>
                  <a:rPr lang="zh-TW" altLang="en-US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→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 I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+ 3 H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endParaRPr lang="en-US" altLang="zh-TW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+) 3 I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S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→ 6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I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     </a:t>
                </a:r>
                <a:r>
                  <a:rPr lang="zh-TW" altLang="en-US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endParaRPr lang="en-US" altLang="zh-TW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IO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+ 6 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en-US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→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I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+3 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+ 3 H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IO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:S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1:6</a:t>
                </a:r>
                <a:endParaRPr lang="en-US" altLang="zh-TW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US" altLang="zh-TW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m:t> × </m:t>
                      </m:r>
                      <m:sSub>
                        <m:sSub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𝐌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𝐈𝐎</m:t>
                              </m:r>
                            </m:e>
                            <m:sup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  <m:r>
                        <a:rPr lang="en-US" altLang="zh-TW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× </m:t>
                      </m:r>
                      <m:sSub>
                        <m:sSub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𝐕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𝐈𝐎</m:t>
                              </m:r>
                            </m:e>
                            <m:sup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  <m:r>
                        <a:rPr lang="en-US" altLang="zh-TW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𝐌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 i="0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𝐒</m:t>
                                  </m:r>
                                </m:e>
                                <m:sub>
                                  <m: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 i="0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𝐎</m:t>
                                  </m:r>
                                </m:e>
                                <m:sub>
                                  <m: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  <m:r>
                        <a:rPr lang="en-US" altLang="zh-TW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× </m:t>
                      </m:r>
                      <m:sSub>
                        <m:sSub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𝐕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 i="0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𝐒</m:t>
                                  </m:r>
                                </m:e>
                                <m:sub>
                                  <m: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 i="0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𝐎</m:t>
                                  </m:r>
                                </m:e>
                                <m:sub>
                                  <m:r>
                                    <a:rPr lang="en-US" altLang="zh-TW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altLang="zh-TW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en-US" altLang="zh-TW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896" y="1225536"/>
                <a:ext cx="6462464" cy="5576911"/>
              </a:xfrm>
              <a:prstGeom prst="rect">
                <a:avLst/>
              </a:prstGeom>
              <a:blipFill rotWithShape="0"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接點 6"/>
          <p:cNvCxnSpPr/>
          <p:nvPr/>
        </p:nvCxnSpPr>
        <p:spPr>
          <a:xfrm>
            <a:off x="1134006" y="2708920"/>
            <a:ext cx="4158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向右箭號 7"/>
          <p:cNvSpPr/>
          <p:nvPr/>
        </p:nvSpPr>
        <p:spPr>
          <a:xfrm>
            <a:off x="844100" y="2910313"/>
            <a:ext cx="792088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844100" y="3356992"/>
            <a:ext cx="792088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9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向右箭號 6"/>
          <p:cNvSpPr/>
          <p:nvPr/>
        </p:nvSpPr>
        <p:spPr>
          <a:xfrm>
            <a:off x="179512" y="2703153"/>
            <a:ext cx="8614062" cy="324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939" y="1605241"/>
            <a:ext cx="1890000" cy="2520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68" y="1605241"/>
            <a:ext cx="1890000" cy="252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973" y="1605241"/>
            <a:ext cx="1890000" cy="252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8639" y="4157925"/>
            <a:ext cx="2422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到淡黃色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紀錄體積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576749" y="4296424"/>
            <a:ext cx="1526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澱粉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指示劑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012160" y="4157925"/>
            <a:ext cx="2191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定到無色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紀錄體積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94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246</Words>
  <Application>Microsoft Office PowerPoint</Application>
  <PresentationFormat>如螢幕大小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Cambria Math</vt:lpstr>
      <vt:lpstr>Times New Roman</vt:lpstr>
      <vt:lpstr>Viner Hand ITC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 an chen</dc:creator>
  <cp:lastModifiedBy>USER</cp:lastModifiedBy>
  <cp:revision>13</cp:revision>
  <dcterms:created xsi:type="dcterms:W3CDTF">2015-02-04T04:05:28Z</dcterms:created>
  <dcterms:modified xsi:type="dcterms:W3CDTF">2015-02-05T07:12:08Z</dcterms:modified>
</cp:coreProperties>
</file>