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3" r:id="rId7"/>
    <p:sldId id="272" r:id="rId8"/>
    <p:sldId id="281" r:id="rId9"/>
    <p:sldId id="274" r:id="rId10"/>
    <p:sldId id="275" r:id="rId11"/>
    <p:sldId id="276" r:id="rId12"/>
    <p:sldId id="262" r:id="rId13"/>
    <p:sldId id="280" r:id="rId14"/>
    <p:sldId id="279" r:id="rId15"/>
    <p:sldId id="267" r:id="rId16"/>
    <p:sldId id="268" r:id="rId17"/>
    <p:sldId id="264" r:id="rId18"/>
    <p:sldId id="271" r:id="rId19"/>
    <p:sldId id="266" r:id="rId20"/>
    <p:sldId id="278" r:id="rId21"/>
    <p:sldId id="277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5505CB"/>
    <a:srgbClr val="FF9900"/>
    <a:srgbClr val="7C1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43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99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18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03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43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63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89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84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5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21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20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29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05840" y="1627649"/>
            <a:ext cx="82089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</a:t>
            </a:r>
            <a:r>
              <a:rPr lang="en-US" altLang="zh-TW" sz="4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41</a:t>
            </a:r>
            <a:r>
              <a:rPr lang="zh-TW" altLang="en-US" sz="4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Preparation of Aspirin and </a:t>
            </a: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Oil of Wintergreen</a:t>
            </a:r>
            <a:endParaRPr lang="zh-TW" altLang="en-US" sz="3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5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fbcdn-sphotos-h-a.akamaihd.net/hphotos-ak-xpa1/v/t34.0-12/10836147_535775993191965_1296082989_n.jpg?oh=c27c7d7ca824746bab8a8f5ab3ddf19b&amp;oe=54DC3E62&amp;__gda__=1423663810_8377d0d3108bb00cb388636e46bbec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" y="1807254"/>
            <a:ext cx="2841641" cy="1583228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19724" y="1346048"/>
            <a:ext cx="2880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取出一些阿斯匹靈到試管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10" descr="https://fbcdn-sphotos-h-a.akamaihd.net/hphotos-ak-xpf1/v/t34.0-12/10965875_535775936525304_700249203_n.jpg?oh=8304555f3bc6734bf234d277ff1fea2a&amp;oe=54DB46F4&amp;__gda__=1423719465_44afb305f9900bad53591766f0209ea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3731" y="3204959"/>
            <a:ext cx="2016224" cy="3584400"/>
          </a:xfrm>
          <a:prstGeom prst="rect">
            <a:avLst/>
          </a:prstGeom>
          <a:noFill/>
        </p:spPr>
      </p:pic>
      <p:pic>
        <p:nvPicPr>
          <p:cNvPr id="10" name="Picture 12" descr="https://fbcdn-sphotos-h-a.akamaihd.net/hphotos-ak-xpf1/v/t34.0-12/10961693_535775946525303_49842740_n.jpg?oh=fd1775bbeb1078c558d57c0ec9c86021&amp;oe=54DB58ED&amp;__gda__=1423672432_de0aa203b6f99be0f4b3a5d8ef1d26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4421" y="300730"/>
            <a:ext cx="1911009" cy="3397350"/>
          </a:xfrm>
          <a:prstGeom prst="rect">
            <a:avLst/>
          </a:prstGeom>
          <a:noFill/>
        </p:spPr>
      </p:pic>
      <p:pic>
        <p:nvPicPr>
          <p:cNvPr id="11" name="Picture 4" descr="https://fbcdn-sphotos-h-a.akamaihd.net/hphotos-ak-xpf1/v/t34.0-12/10967969_535775976525300_1810765492_n.jpg?oh=7444886f7d984d9813dfc1e65d172bf9&amp;oe=54DC6632&amp;__gda__=1423667426_ff3bf0b3afaabb9009893cef70ac36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7738" y="104199"/>
            <a:ext cx="2289205" cy="406970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4508741" y="2341009"/>
            <a:ext cx="470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阿</a:t>
            </a:r>
            <a:endParaRPr lang="en-US" altLang="zh-TW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斯</a:t>
            </a:r>
            <a:endParaRPr lang="en-US" altLang="zh-TW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匹</a:t>
            </a:r>
            <a:endParaRPr lang="en-US" altLang="zh-TW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靈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36896" y="2341008"/>
            <a:ext cx="470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水</a:t>
            </a:r>
            <a:endParaRPr lang="en-US" altLang="zh-TW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楊</a:t>
            </a:r>
            <a:endParaRPr lang="en-US" altLang="zh-TW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酸</a:t>
            </a:r>
            <a:endParaRPr lang="en-US" altLang="zh-TW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37" y="654544"/>
            <a:ext cx="1202998" cy="148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直線單箭頭接點 14"/>
          <p:cNvCxnSpPr/>
          <p:nvPr/>
        </p:nvCxnSpPr>
        <p:spPr>
          <a:xfrm flipV="1">
            <a:off x="5700156" y="2563250"/>
            <a:ext cx="1983179" cy="85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9869432" y="1143115"/>
            <a:ext cx="2260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各別加入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5mL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蒸餾水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滴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FeCl</a:t>
            </a:r>
            <a:r>
              <a:rPr lang="en-US" altLang="zh-TW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進行測試</a:t>
            </a:r>
            <a:endParaRPr lang="en-US" altLang="zh-TW" baseline="-25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99010" y="215634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FeCl</a:t>
            </a:r>
            <a:r>
              <a:rPr lang="en-US" altLang="zh-TW" baseline="-25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18609" y="4873342"/>
            <a:ext cx="2542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水楊酸變</a:t>
            </a:r>
            <a:r>
              <a:rPr lang="zh-TW" altLang="en-US" dirty="0" smtClean="0">
                <a:solidFill>
                  <a:srgbClr val="5505CB"/>
                </a:solidFill>
                <a:latin typeface="標楷體" pitchFamily="65" charset="-120"/>
                <a:ea typeface="標楷體" pitchFamily="65" charset="-120"/>
              </a:rPr>
              <a:t>暗紫色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阿斯匹靈變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淡黃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438722" y="6197723"/>
            <a:ext cx="582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如果阿斯匹靈變成</a:t>
            </a:r>
            <a:r>
              <a:rPr lang="zh-TW" altLang="en-US" sz="2000" dirty="0" smtClean="0">
                <a:solidFill>
                  <a:srgbClr val="5505CB"/>
                </a:solidFill>
                <a:latin typeface="標楷體" pitchFamily="65" charset="-120"/>
                <a:ea typeface="標楷體" pitchFamily="65" charset="-120"/>
              </a:rPr>
              <a:t>暗紫色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表示裡頭還含有</a:t>
            </a:r>
            <a:r>
              <a:rPr lang="zh-TW" altLang="en-US" sz="2000" dirty="0" smtClean="0">
                <a:solidFill>
                  <a:srgbClr val="5505CB"/>
                </a:solidFill>
                <a:latin typeface="標楷體" pitchFamily="65" charset="-120"/>
                <a:ea typeface="標楷體" pitchFamily="65" charset="-120"/>
              </a:rPr>
              <a:t>水楊酸！</a:t>
            </a:r>
            <a:endParaRPr lang="zh-TW" altLang="en-US" sz="2000" dirty="0">
              <a:solidFill>
                <a:srgbClr val="550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32237"/>
            <a:ext cx="3070279" cy="224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3366265" y="1270955"/>
            <a:ext cx="73072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348985" y="3125013"/>
            <a:ext cx="2219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用刮勺將阿斯匹靈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Sample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瓶內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8626" y="2375065"/>
            <a:ext cx="1754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放入紙袋內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6759331" y="1270956"/>
            <a:ext cx="6555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79" y="74220"/>
            <a:ext cx="2508129" cy="301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 descr="https://fbcdn-sphotos-h-a.akamaihd.net/hphotos-ak-xpf1/v/t34.0-12/10961894_535774693192095_1619842004_n.jpg?oh=4e7553e7cead2fe6f1261ce239a022c6&amp;oe=54DC7986&amp;__gda__=1423683862_aff574cb38a8aa1f1e68741083fb9a0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90" y="3771344"/>
            <a:ext cx="1457591" cy="25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fbcdn-sphotos-h-a.akamaihd.net/hphotos-ak-xpf1/v/t34.0-12/10962032_535774719858759_403556907_n.jpg?oh=602f3a9fc7a6fddcd39a48265a35997c&amp;oe=54DC74C1&amp;__gda__=1423734556_0c97880aa23f8687526598b730aa08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89" y="321695"/>
            <a:ext cx="4484974" cy="25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9050476" y="2941713"/>
            <a:ext cx="1754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封蓋完成！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4" y="3797556"/>
            <a:ext cx="18192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404934" y="5938633"/>
            <a:ext cx="1754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用鋁箔紙包住、戳洞！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44190" y="6425848"/>
            <a:ext cx="1457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聞一下氣味</a:t>
            </a:r>
          </a:p>
        </p:txBody>
      </p:sp>
    </p:spTree>
    <p:extLst>
      <p:ext uri="{BB962C8B-B14F-4D97-AF65-F5344CB8AC3E}">
        <p14:creationId xmlns:p14="http://schemas.microsoft.com/office/powerpoint/2010/main" val="3629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010649" y="40466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步驟－冬青油</a:t>
            </a:r>
            <a:endParaRPr lang="en-US" altLang="zh-TW" sz="28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10649" y="134076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TW" altLang="en-US" dirty="0"/>
              <a:t>取</a:t>
            </a:r>
            <a:r>
              <a:rPr lang="en-US" altLang="zh-TW" dirty="0"/>
              <a:t>1g</a:t>
            </a:r>
            <a:r>
              <a:rPr lang="zh-TW" altLang="en-US" dirty="0"/>
              <a:t>的水楊酸和</a:t>
            </a:r>
            <a:r>
              <a:rPr lang="en-US" altLang="zh-TW" dirty="0"/>
              <a:t>5mL</a:t>
            </a:r>
            <a:r>
              <a:rPr lang="zh-TW" altLang="en-US" dirty="0"/>
              <a:t>甲醇於大試管中，加入</a:t>
            </a:r>
            <a:r>
              <a:rPr lang="en-US" altLang="zh-TW" dirty="0"/>
              <a:t>3</a:t>
            </a:r>
            <a:r>
              <a:rPr lang="zh-TW" altLang="en-US" dirty="0"/>
              <a:t>滴濃硫酸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p"/>
            </a:pPr>
            <a:r>
              <a:rPr lang="zh-TW" altLang="en-US" dirty="0"/>
              <a:t>把試管放入水浴</a:t>
            </a:r>
            <a:r>
              <a:rPr lang="en-US" altLang="zh-TW" dirty="0"/>
              <a:t>70</a:t>
            </a:r>
            <a:r>
              <a:rPr lang="zh-TW" altLang="en-US" dirty="0"/>
              <a:t>度，至少</a:t>
            </a:r>
            <a:r>
              <a:rPr lang="en-US" altLang="zh-TW" dirty="0"/>
              <a:t>15</a:t>
            </a:r>
            <a:r>
              <a:rPr lang="zh-TW" altLang="en-US" dirty="0"/>
              <a:t>分鐘 </a:t>
            </a:r>
            <a:r>
              <a:rPr lang="en-US" altLang="zh-TW" dirty="0"/>
              <a:t>(</a:t>
            </a:r>
            <a:r>
              <a:rPr lang="zh-TW" altLang="en-US" dirty="0"/>
              <a:t>注意氣味的產生</a:t>
            </a:r>
            <a:r>
              <a:rPr lang="en-US" altLang="zh-TW" dirty="0"/>
              <a:t>)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zh-TW" altLang="en-US" dirty="0"/>
              <a:t>加入一滴</a:t>
            </a:r>
            <a:r>
              <a:rPr lang="en-US" altLang="zh-TW" dirty="0"/>
              <a:t>1%</a:t>
            </a:r>
            <a:r>
              <a:rPr lang="zh-TW" altLang="en-US" dirty="0"/>
              <a:t>的</a:t>
            </a:r>
            <a:r>
              <a:rPr lang="en-US" altLang="zh-TW" dirty="0"/>
              <a:t>FeCl</a:t>
            </a:r>
            <a:r>
              <a:rPr lang="en-US" altLang="zh-TW" baseline="-25000" dirty="0"/>
              <a:t>3</a:t>
            </a:r>
            <a:r>
              <a:rPr lang="zh-TW" altLang="en-US" dirty="0"/>
              <a:t>溶液，觀察顏色的變化</a:t>
            </a:r>
            <a:endParaRPr lang="en-US" altLang="zh-TW" dirty="0"/>
          </a:p>
        </p:txBody>
      </p:sp>
      <p:pic>
        <p:nvPicPr>
          <p:cNvPr id="3074" name="Picture 2" descr="C:\Users\user\Dropbox\碩一下\普通化學實驗下學期\實驗8照片\IMG_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684520"/>
            <a:ext cx="2808312" cy="37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ropbox\碩一下\普通化學實驗下學期\實驗8照片\IMG_0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780929"/>
            <a:ext cx="2664296" cy="356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016" y="3623839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取</a:t>
            </a:r>
            <a:r>
              <a:rPr lang="en-US" altLang="zh-TW" dirty="0">
                <a:latin typeface="+mn-ea"/>
              </a:rPr>
              <a:t>1g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水楊酸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在大試管內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14" descr="https://fbcdn-sphotos-h-a.akamaihd.net/hphotos-ak-xpf1/v/t34.0-12/10966809_535775853191979_1433757987_n.jpg?oh=a0971e7f49d223a90b8520266cc06bf5&amp;oe=54E058DC&amp;__gda__=1423928780_4bb199542e92228aef83d4a6dd7ac7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0" y="1421130"/>
            <a:ext cx="1227304" cy="21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4465" y="109249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實驗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en-US" sz="2400" b="1" dirty="0" smtClean="0">
                <a:latin typeface="+mn-ea"/>
              </a:rPr>
              <a:t>：冬青酸</a:t>
            </a:r>
            <a:endParaRPr lang="zh-TW" altLang="en-US" sz="2400" dirty="0"/>
          </a:p>
        </p:txBody>
      </p:sp>
      <p:pic>
        <p:nvPicPr>
          <p:cNvPr id="7" name="Picture 12" descr="https://fbcdn-sphotos-h-a.akamaihd.net/hphotos-ak-xpf1/v/t34.0-12/10965919_535775836525314_241190858_n.jpg?oh=17dd41dd1edf486b1dfb12468268b2c2&amp;oe=54E036DA&amp;__gda__=1423977351_a87d1ecd463b01095c0d6eaae7052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63" y="1216721"/>
            <a:ext cx="2092487" cy="37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898469" y="1923916"/>
            <a:ext cx="1678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加入</a:t>
            </a:r>
            <a:r>
              <a:rPr lang="en-US" altLang="zh-TW" dirty="0">
                <a:latin typeface="+mn-ea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滴濃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硫酸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以及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5mL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甲醇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959242" y="2608699"/>
            <a:ext cx="1617892" cy="34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12" y="1022879"/>
            <a:ext cx="2337185" cy="429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964034" y="2015825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隔水加熱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至少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分鐘 </a:t>
            </a: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5964034" y="2732325"/>
            <a:ext cx="1732403" cy="24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bcdn-sphotos-h-a.akamaihd.net/hphotos-ak-xpf1/v/t34.0-12/10956984_535775773191987_865555011_n.jpg?oh=fc9a9080ddcb026ba3f67c63bfec5600&amp;oe=54DF58D3&amp;__gda__=1423986254_a5f5aae1550b80d6296827bd80e470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02" y="500569"/>
            <a:ext cx="2573422" cy="45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fbcdn-sphotos-h-a.akamaihd.net/hphotos-ak-xpf1/v/t34.0-12/10979253_535775796525318_543145203_n.jpg?oh=f1e0bbf23e475222e33b422ebb1e2c98&amp;oe=54DF61AA&amp;__gda__=1423977527_e566f89df5b1597f34a5288baca009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96892"/>
            <a:ext cx="3829790" cy="21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fbcdn-sphotos-h-a.akamaihd.net/hphotos-ak-xpf1/v/t34.0-12/10979483_535775776525320_715936331_n.jpg?oh=8de2b00bb9f2a4e936e44d5ebae40854&amp;oe=54E05582&amp;__gda__=1423975135_0be6dd9fe841e130e69af64dfe99a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17" y="686834"/>
            <a:ext cx="2363874" cy="42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326591" y="3348673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加入一滴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1%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FeCl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溶液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7190119" y="2651150"/>
            <a:ext cx="1680748" cy="8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130246" y="212254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觀察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顏色的變化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33077" y="5887892"/>
            <a:ext cx="3845925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FeCl</a:t>
            </a:r>
            <a:r>
              <a:rPr lang="en-US" altLang="zh-TW" sz="20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溶液是用來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測試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苯酚的存在</a:t>
            </a:r>
          </a:p>
        </p:txBody>
      </p:sp>
      <p:pic>
        <p:nvPicPr>
          <p:cNvPr id="20" name="Picture 4" descr="C:\Users\user\Downloads\12427399481836139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19" y="5300980"/>
            <a:ext cx="1400863" cy="14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8607573" y="600378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苯酚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24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05840" y="1627649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</a:t>
            </a:r>
            <a:r>
              <a:rPr lang="en-US" altLang="zh-TW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Analysis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 Aspirin </a:t>
            </a:r>
            <a:endParaRPr lang="zh-TW" altLang="en-US" sz="3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57944" y="47098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l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實驗目的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657944" y="193330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l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實驗儀器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4" name="矩形 3"/>
          <p:cNvSpPr/>
          <p:nvPr/>
        </p:nvSpPr>
        <p:spPr>
          <a:xfrm>
            <a:off x="5231905" y="2005316"/>
            <a:ext cx="20858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1)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250mL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錐形瓶</a:t>
            </a:r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2)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50mL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滴定管</a:t>
            </a:r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600mL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燒杯</a:t>
            </a:r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滴定管夾</a:t>
            </a:r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鐵架和鐵環</a:t>
            </a:r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(6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加熱板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11624" y="4236029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l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實驗藥品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7996" y="4303638"/>
            <a:ext cx="188545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 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阿斯匹靈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0.1M </a:t>
            </a:r>
            <a:r>
              <a:rPr lang="en-US" altLang="zh-TW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en-US" altLang="zh-TW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(3)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0.1M </a:t>
            </a:r>
            <a:r>
              <a:rPr lang="en-US" altLang="zh-TW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altLang="zh-TW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(4)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</a:t>
            </a:r>
            <a:r>
              <a:rPr lang="zh-T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乙醇</a:t>
            </a:r>
            <a:endParaRPr lang="en-US" altLang="zh-TW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(5) </a:t>
            </a:r>
            <a:r>
              <a:rPr lang="zh-T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酚酞指示劑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1896" y="50176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利用酸鹼滴定測定阿斯匹靈的純度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04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5080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實驗原理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41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所製備的阿斯匹靈或許不是純的，最可能的雜質是酸，是醋酸或是水楊酸。甚至大部分商業的阿斯匹靈片也不是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100%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乙醯柳酸。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此外，濕氣會水解阿斯匹靈，長時間暴露於濕氣中會發覺阿斯匹靈有醋味。水解產物的氣味事實上是乙酸：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此實驗要測定製備的阿斯匹靈純度，尤其要測定分析物質中乙醯柳酸的百分率，滴定過程中，加入過量的滴定液然後再滴定另一試劑，此方法稱為反滴定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反應試劑的毫默耳數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總毫莫耳數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反滴定的毫莫耳數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37157" r="5808" b="33794"/>
          <a:stretch/>
        </p:blipFill>
        <p:spPr>
          <a:xfrm>
            <a:off x="3550024" y="2873002"/>
            <a:ext cx="4558554" cy="1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8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828799" y="578223"/>
            <a:ext cx="9417423" cy="6104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在低溫時，乙醯柳酸可以用鹼來中和。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如果沒有存在酸雜質，可以藉由標定完的鹼溶液滴定測量阿斯匹靈的純度，若存在酸雜質，阿斯匹靈滴定不只中和乙醯柳酸還有酸雜質，因此，從滴定阿斯匹靈中酸存在的總毫莫耳數可以被計算。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酸的總毫莫耳數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NaOH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毫升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en-US" altLang="zh-TW" sz="2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NaOH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濃度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為了測量物質中乙醯柳酸存在的量，在高溫時物質和迅速加入的鹼反應。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此反應表現其稱為鹼提高水解或皂化。中和所有阿斯匹靈中酸性物質後，加入過量的鹼始反應發生，水解中未消耗的過量鹼會被</a:t>
            </a:r>
            <a:r>
              <a:rPr lang="en-US" altLang="zh-TW" sz="2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HCl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反滴定測量，這些數據可計算物質中乙醯柳酸的重。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39629" r="21337" b="36885"/>
          <a:stretch/>
        </p:blipFill>
        <p:spPr>
          <a:xfrm>
            <a:off x="3939987" y="4276583"/>
            <a:ext cx="4343400" cy="1174726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t="38702" r="10676" b="37812"/>
          <a:stretch/>
        </p:blipFill>
        <p:spPr>
          <a:xfrm>
            <a:off x="3939987" y="1002016"/>
            <a:ext cx="4343400" cy="10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實驗步驟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87175" y="1741943"/>
            <a:ext cx="69330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0.5g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阿斯匹靈至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250 mL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錐形瓶，加入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25mL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95%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乙醇及兩滴酚酞，搖晃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均勻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0.1M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NaOH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滴定至粉紅色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將多餘的水楊酸中和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，並記錄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體積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再加入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20mL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(10ml)0.1M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NaOH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，使溶液過鹼再移至熱水浴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冷卻至室溫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若溶液非呈現粉紅色，再加入兩滴酚酞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，利用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0.1M </a:t>
            </a:r>
            <a:r>
              <a:rPr lang="en-US" altLang="zh-TW" sz="2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HCl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滴定至無色並紀錄加入的體積，共滴定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1600" dirty="0">
              <a:solidFill>
                <a:srgbClr val="FF0000"/>
              </a:solidFill>
            </a:endParaRPr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0" t="14288" r="37586" b="14325"/>
          <a:stretch/>
        </p:blipFill>
        <p:spPr>
          <a:xfrm>
            <a:off x="9277419" y="1741943"/>
            <a:ext cx="2183958" cy="3349963"/>
          </a:xfrm>
        </p:spPr>
      </p:pic>
    </p:spTree>
    <p:extLst>
      <p:ext uri="{BB962C8B-B14F-4D97-AF65-F5344CB8AC3E}">
        <p14:creationId xmlns:p14="http://schemas.microsoft.com/office/powerpoint/2010/main" val="32048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57944" y="47098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l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實驗目的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657944" y="155679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l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實驗儀器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4" name="矩形 3"/>
          <p:cNvSpPr/>
          <p:nvPr/>
        </p:nvSpPr>
        <p:spPr>
          <a:xfrm>
            <a:off x="5231905" y="1628800"/>
            <a:ext cx="183896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(1)125mL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錐形瓶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(2)10mL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量筒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(3)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錶玻璃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(4)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溫度計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(5)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濾紙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(6)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加熱板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(7)600mL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燒杯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(8)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大試管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(9)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漏斗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11624" y="473356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l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實驗藥品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7996" y="4801177"/>
            <a:ext cx="325602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 acetic anhydride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醋酸酐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(2)1%FeCl</a:t>
            </a:r>
            <a:r>
              <a:rPr lang="en-US" altLang="zh-TW" b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溶液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(3)Salicylic acid (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水楊酸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(4)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冰塊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(5) absolute ethanol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無水乙醇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(6) methyl alcohol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甲醇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(7)H</a:t>
            </a:r>
            <a:r>
              <a:rPr lang="en-US" altLang="zh-TW" b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</a:t>
            </a:r>
            <a:r>
              <a:rPr lang="en-US" altLang="zh-TW" b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</a:p>
        </p:txBody>
      </p:sp>
      <p:sp>
        <p:nvSpPr>
          <p:cNvPr id="7" name="矩形 6"/>
          <p:cNvSpPr/>
          <p:nvPr/>
        </p:nvSpPr>
        <p:spPr>
          <a:xfrm>
            <a:off x="5071896" y="50176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了解有機化合物的合成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9158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0" y="796111"/>
            <a:ext cx="1212210" cy="1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9552" y="2581583"/>
            <a:ext cx="1858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0.5g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阿斯匹靈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250 mL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錐形瓶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5" y="689749"/>
            <a:ext cx="2042556" cy="215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單箭頭接點 9"/>
          <p:cNvCxnSpPr/>
          <p:nvPr/>
        </p:nvCxnSpPr>
        <p:spPr>
          <a:xfrm flipV="1">
            <a:off x="1763374" y="2043154"/>
            <a:ext cx="576065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458192" y="2864318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25mL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95%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乙醇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737301" y="1924401"/>
            <a:ext cx="5430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05" y="612203"/>
            <a:ext cx="2239847" cy="211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692594" y="2757057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</a:t>
            </a:r>
            <a:r>
              <a:rPr lang="en-US" altLang="zh-TW" b="1" dirty="0" smtClean="0">
                <a:latin typeface="Times New Roman" pitchFamily="18" charset="0"/>
                <a:ea typeface="新細明體"/>
                <a:cs typeface="Times New Roman" pitchFamily="18" charset="0"/>
              </a:rPr>
              <a:t>~3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滴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酚酞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061492" y="5291335"/>
            <a:ext cx="4032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0.1M</a:t>
            </a:r>
            <a:r>
              <a:rPr lang="zh-TW" altLang="en-US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NaOH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滴定至</a:t>
            </a:r>
            <a:r>
              <a:rPr lang="zh-TW" altLang="en-US" b="1" dirty="0" smtClean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粉紅色</a:t>
            </a:r>
            <a:endParaRPr lang="en-US" altLang="zh-TW" b="1" dirty="0" smtClean="0">
              <a:solidFill>
                <a:srgbClr val="FF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將多餘的水楊酸中和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記錄體積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84" y="311347"/>
            <a:ext cx="1645096" cy="489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741" y="288033"/>
            <a:ext cx="14478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5601447" y="5935145"/>
            <a:ext cx="157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移至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熱水浴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88" y="3558082"/>
            <a:ext cx="2244835" cy="304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6109832" y="3911033"/>
            <a:ext cx="2229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再加入</a:t>
            </a:r>
            <a:r>
              <a:rPr lang="en-US" altLang="zh-TW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20mL</a:t>
            </a:r>
            <a:r>
              <a:rPr lang="zh-TW" altLang="en-US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0.1M</a:t>
            </a:r>
            <a:r>
              <a:rPr lang="zh-TW" altLang="en-US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altLang="zh-TW" b="1" dirty="0" err="1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NaOH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溶液過鹼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直線單箭頭接點 28"/>
          <p:cNvCxnSpPr/>
          <p:nvPr/>
        </p:nvCxnSpPr>
        <p:spPr>
          <a:xfrm flipH="1">
            <a:off x="5902036" y="4577831"/>
            <a:ext cx="25482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7843628" y="1911145"/>
            <a:ext cx="5430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9434413" y="104739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NaOH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39350" y="457783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阿斯匹靈</a:t>
            </a:r>
            <a:endParaRPr lang="en-US" altLang="zh-TW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92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49993" y="206629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冷卻至室溫</a:t>
            </a:r>
            <a:endParaRPr lang="zh-TW" altLang="en-US" dirty="0"/>
          </a:p>
        </p:txBody>
      </p:sp>
      <p:pic>
        <p:nvPicPr>
          <p:cNvPr id="10" name="Picture 6" descr="https://fbcdn-sphotos-h-a.akamaihd.net/hphotos-ak-xpf1/v/t34.0-12/10979265_535774673192097_1211340660_n.jpg?oh=5c392516003edcced7895f35aed00c69&amp;oe=54DC7426&amp;__gda__=1423741878_3fdd13c954496783f5a6faa15ec200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4" y="104210"/>
            <a:ext cx="3445947" cy="193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91484" y="2435631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若溶液非呈現粉紅色，再加入兩滴酚酞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9982" y="6012066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0.1M </a:t>
            </a:r>
            <a:r>
              <a:rPr lang="en-US" altLang="zh-TW" b="1" dirty="0" err="1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HCl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滴定至無色並紀錄加入的體積，共滴定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16" y="253615"/>
            <a:ext cx="1829697" cy="544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99" y="273851"/>
            <a:ext cx="1641831" cy="554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6747995" y="1222486"/>
            <a:ext cx="648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err="1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HCl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68901" y="5047583"/>
            <a:ext cx="1256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阿斯匹靈</a:t>
            </a:r>
            <a:endParaRPr lang="en-US" altLang="zh-TW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鹼性</a:t>
            </a:r>
            <a:r>
              <a:rPr lang="en-US" altLang="zh-TW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3945241" y="1245454"/>
            <a:ext cx="156162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919289" y="404814"/>
            <a:ext cx="1741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原理方法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 descr="http://upload.wikimedia.org/wikipedia/commons/6/65/%E9%85%AF%E5%8C%96%E5%8F%8D%E5%BA%94%E7%94%9F%E6%88%90%E4%B9%99%E9%85%B8%E4%B9%99%E9%85%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276872"/>
            <a:ext cx="562242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998544" y="1484785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酯類是有機酸的衍生物，一般是指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醇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酸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作用，生成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酯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的一種有機化學反應。</a:t>
            </a:r>
          </a:p>
        </p:txBody>
      </p:sp>
      <p:sp>
        <p:nvSpPr>
          <p:cNvPr id="8" name="矩形 7"/>
          <p:cNvSpPr/>
          <p:nvPr/>
        </p:nvSpPr>
        <p:spPr>
          <a:xfrm>
            <a:off x="4583833" y="29563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乙醇</a:t>
            </a:r>
          </a:p>
        </p:txBody>
      </p:sp>
      <p:sp>
        <p:nvSpPr>
          <p:cNvPr id="10" name="矩形 9"/>
          <p:cNvSpPr/>
          <p:nvPr/>
        </p:nvSpPr>
        <p:spPr>
          <a:xfrm>
            <a:off x="3503713" y="29563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醋酸</a:t>
            </a:r>
          </a:p>
        </p:txBody>
      </p:sp>
      <p:sp>
        <p:nvSpPr>
          <p:cNvPr id="12" name="矩形 11"/>
          <p:cNvSpPr/>
          <p:nvPr/>
        </p:nvSpPr>
        <p:spPr>
          <a:xfrm>
            <a:off x="6744072" y="29563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乙酸乙酯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061141" y="3501009"/>
            <a:ext cx="648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在這次實驗中我們將會製備出水楊酸的兩種衍生酯類，其中一種是</a:t>
            </a: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acetylsalicylic acid(</a:t>
            </a: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乙醯水楊酸</a:t>
            </a: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，俗稱</a:t>
            </a: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阿斯匹靈</a:t>
            </a:r>
          </a:p>
        </p:txBody>
      </p:sp>
      <p:pic>
        <p:nvPicPr>
          <p:cNvPr id="1027" name="Picture 3" descr="C:\Users\user\Desktop\2013-02-20_021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44" y="4316476"/>
            <a:ext cx="6444208" cy="14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3020233" y="5967676"/>
            <a:ext cx="647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使用醋酸酐是因為其更具有反應力，可以使酯化反應更快速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981021" y="112474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（一）</a:t>
            </a:r>
          </a:p>
        </p:txBody>
      </p:sp>
    </p:spTree>
    <p:extLst>
      <p:ext uri="{BB962C8B-B14F-4D97-AF65-F5344CB8AC3E}">
        <p14:creationId xmlns:p14="http://schemas.microsoft.com/office/powerpoint/2010/main" val="89388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53991" y="87868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第二種酯類為</a:t>
            </a: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methyl salicylate(</a:t>
            </a: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甲基水楊酸</a:t>
            </a: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，又稱</a:t>
            </a: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冬青油</a:t>
            </a:r>
            <a:endParaRPr lang="en-US" altLang="zh-TW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0" name="Picture 2" descr="C:\Users\user\Desktop\2013-02-20_022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07" y="1484784"/>
            <a:ext cx="6288835" cy="12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82402" y="292494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（二）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783632" y="3565585"/>
            <a:ext cx="56886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苯酚化合物是有一個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OH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官能基在苯環上，我們可以看到在水楊酸以及甲基水楊酸都有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OH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基，但乙醯水楊酸卻不含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OH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而許多的苯酚類化合物都會和氯化鐵溶液形成有顏色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藍到綠，紫到紅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的錯合物，因此我們可以用氯化鐵溶液來測試苯酚的存在</a:t>
            </a:r>
          </a:p>
        </p:txBody>
      </p:sp>
      <p:pic>
        <p:nvPicPr>
          <p:cNvPr id="2052" name="Picture 4" descr="C:\Users\user\Downloads\1242739948183613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590" y="4941169"/>
            <a:ext cx="910419" cy="9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602" y="3155777"/>
            <a:ext cx="1290393" cy="117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1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010650" y="404664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步驟－阿斯匹靈</a:t>
            </a:r>
            <a:endParaRPr lang="en-US" altLang="zh-TW" sz="28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07568" y="105273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秤量</a:t>
            </a:r>
            <a:r>
              <a:rPr lang="en-US" altLang="zh-TW" dirty="0"/>
              <a:t>3g</a:t>
            </a:r>
            <a:r>
              <a:rPr lang="zh-TW" altLang="en-US" dirty="0"/>
              <a:t>的水楊酸至</a:t>
            </a:r>
            <a:r>
              <a:rPr lang="en-US" altLang="zh-TW" dirty="0"/>
              <a:t>125mL</a:t>
            </a:r>
            <a:r>
              <a:rPr lang="zh-TW" altLang="en-US" dirty="0"/>
              <a:t>的錐形瓶中，並記錄重量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緩慢加入</a:t>
            </a:r>
            <a:r>
              <a:rPr lang="en-US" altLang="zh-TW" dirty="0"/>
              <a:t>6mL</a:t>
            </a:r>
            <a:r>
              <a:rPr lang="zh-TW" altLang="en-US" dirty="0"/>
              <a:t>的醋酸酐和</a:t>
            </a:r>
            <a:r>
              <a:rPr lang="en-US" altLang="zh-TW" dirty="0"/>
              <a:t>5</a:t>
            </a:r>
            <a:r>
              <a:rPr lang="zh-TW" altLang="en-US" dirty="0"/>
              <a:t>滴濃硫酸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攪拌均勻，隔水加熱</a:t>
            </a:r>
            <a:r>
              <a:rPr lang="en-US" altLang="zh-TW" dirty="0"/>
              <a:t>80~90</a:t>
            </a:r>
            <a:r>
              <a:rPr lang="zh-TW" altLang="en-US" dirty="0"/>
              <a:t>度，至少</a:t>
            </a:r>
            <a:r>
              <a:rPr lang="en-US" altLang="zh-TW" dirty="0"/>
              <a:t>20</a:t>
            </a:r>
            <a:r>
              <a:rPr lang="zh-TW" altLang="en-US" dirty="0"/>
              <a:t>分鐘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冷卻至室溫，接著加入</a:t>
            </a:r>
            <a:r>
              <a:rPr lang="en-US" altLang="zh-TW" dirty="0"/>
              <a:t>40mL</a:t>
            </a:r>
            <a:r>
              <a:rPr lang="zh-TW" altLang="en-US" dirty="0"/>
              <a:t>的蒸餾水，攪拌均勻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利用冰浴方法使其結晶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過濾結晶物，用冰水洗滌濾紙上的結晶，用濾紙壓乾晶體使其乾燥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207568" y="2967335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TW" altLang="en-US" dirty="0"/>
              <a:t>使用兩隻試管分別用</a:t>
            </a:r>
            <a:r>
              <a:rPr lang="en-US" altLang="zh-TW" dirty="0"/>
              <a:t>5mL</a:t>
            </a:r>
            <a:r>
              <a:rPr lang="zh-TW" altLang="en-US" dirty="0"/>
              <a:t>的水，溶解水楊酸和阿斯匹靈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p"/>
            </a:pPr>
            <a:r>
              <a:rPr lang="zh-TW" altLang="en-US" dirty="0"/>
              <a:t>再分別加入一滴</a:t>
            </a:r>
            <a:r>
              <a:rPr lang="en-US" altLang="zh-TW" dirty="0"/>
              <a:t>1%</a:t>
            </a:r>
            <a:r>
              <a:rPr lang="zh-TW" altLang="en-US" dirty="0"/>
              <a:t>的</a:t>
            </a:r>
            <a:r>
              <a:rPr lang="en-US" altLang="zh-TW" dirty="0"/>
              <a:t>FeCl</a:t>
            </a:r>
            <a:r>
              <a:rPr lang="en-US" altLang="zh-TW" baseline="-25000" dirty="0"/>
              <a:t>3</a:t>
            </a:r>
            <a:r>
              <a:rPr lang="zh-TW" altLang="en-US" dirty="0"/>
              <a:t>溶液，觀察顏色的變化，看是否有未反應的水楊酸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p"/>
            </a:pPr>
            <a:r>
              <a:rPr lang="zh-TW" altLang="en-US" dirty="0"/>
              <a:t>若不純，則進行再結晶方法純化化合物</a:t>
            </a:r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2207568" y="407707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TW" altLang="en-US" dirty="0"/>
              <a:t>取</a:t>
            </a:r>
            <a:r>
              <a:rPr lang="en-US" altLang="zh-TW" dirty="0"/>
              <a:t>6g</a:t>
            </a:r>
            <a:r>
              <a:rPr lang="zh-TW" altLang="en-US" dirty="0"/>
              <a:t>的阿斯匹靈加入</a:t>
            </a:r>
            <a:r>
              <a:rPr lang="en-US" altLang="zh-TW" dirty="0"/>
              <a:t>10~20mL</a:t>
            </a:r>
            <a:r>
              <a:rPr lang="zh-TW" altLang="en-US" dirty="0"/>
              <a:t>的乙醇於</a:t>
            </a:r>
            <a:r>
              <a:rPr lang="en-US" altLang="zh-TW" dirty="0"/>
              <a:t>125mL</a:t>
            </a:r>
            <a:r>
              <a:rPr lang="zh-TW" altLang="en-US" dirty="0"/>
              <a:t>的錐形瓶中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/>
              <a:t>用水浴法加熱，當阿斯匹靈溶解，加入</a:t>
            </a:r>
            <a:r>
              <a:rPr lang="en-US" altLang="zh-TW" dirty="0"/>
              <a:t>50mL</a:t>
            </a:r>
            <a:r>
              <a:rPr lang="zh-TW" altLang="en-US" dirty="0"/>
              <a:t> </a:t>
            </a:r>
            <a:r>
              <a:rPr lang="en-US" altLang="zh-TW" dirty="0"/>
              <a:t>50</a:t>
            </a:r>
            <a:r>
              <a:rPr lang="zh-TW" altLang="en-US" dirty="0"/>
              <a:t>度的蒸餾水</a:t>
            </a:r>
            <a:r>
              <a:rPr lang="en-US" altLang="zh-TW" dirty="0"/>
              <a:t>(</a:t>
            </a:r>
            <a:r>
              <a:rPr lang="zh-TW" altLang="en-US" dirty="0"/>
              <a:t>若有結晶產生，則再次加熱直到晶體溶解</a:t>
            </a:r>
            <a:r>
              <a:rPr lang="en-US" altLang="zh-TW" dirty="0"/>
              <a:t>)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/>
              <a:t>讓混合液緩慢降溫，同時用錶玻璃蓋住錐形瓶瓶口，等待結晶結束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/>
              <a:t>過濾再結晶物，用冰水洗滌濾紙上的結晶，用濾紙壓乾晶體使其乾燥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/>
              <a:t>加入一滴</a:t>
            </a:r>
            <a:r>
              <a:rPr lang="en-US" altLang="zh-TW" dirty="0"/>
              <a:t>1%</a:t>
            </a:r>
            <a:r>
              <a:rPr lang="zh-TW" altLang="en-US" dirty="0"/>
              <a:t>的</a:t>
            </a:r>
            <a:r>
              <a:rPr lang="en-US" altLang="zh-TW" dirty="0"/>
              <a:t>FeCl</a:t>
            </a:r>
            <a:r>
              <a:rPr lang="en-US" altLang="zh-TW" baseline="-25000" dirty="0"/>
              <a:t>3</a:t>
            </a:r>
            <a:r>
              <a:rPr lang="zh-TW" altLang="en-US" dirty="0"/>
              <a:t>溶液，觀察顏色的變化，看是否有未反應的水楊酸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/>
              <a:t>等到乾燥完，秤重，計算產率</a:t>
            </a:r>
            <a:endParaRPr lang="en-US" altLang="zh-TW" dirty="0"/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/>
              <a:t>封裝阿斯匹靈，留到下一次實驗使用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92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"/>
            <a:ext cx="500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實驗步驟</a:t>
            </a:r>
            <a:r>
              <a:rPr lang="en-US" altLang="zh-TW" sz="2400" b="1" dirty="0" smtClean="0">
                <a:latin typeface="+mn-ea"/>
              </a:rPr>
              <a:t>A</a:t>
            </a:r>
            <a:r>
              <a:rPr lang="zh-TW" altLang="en-US" sz="2400" b="1" dirty="0" smtClean="0">
                <a:latin typeface="+mn-ea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合成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阿斯匹靈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圖片檔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7" y="51206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水楊酸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12" descr="https://fbcdn-sphotos-h-a.akamaihd.net/hphotos-ak-xpf1/v/t34.0-12/10951412_535776223191942_274855507_n.jpg?oh=be6f32a050799b88a61cd32ceb14f28c&amp;oe=54DC23AB&amp;__gda__=1423738614_cc8202c57ec2e5592e100c829300a29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2" y="1328409"/>
            <a:ext cx="1838491" cy="37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fbcdn-sphotos-h-a.akamaihd.net/hphotos-ak-xpf1/v/t34.0-12/10962063_535776196525278_746726348_n.jpg?oh=6b5e697aba9bac8a37008ecc2df4fab5&amp;oe=54DC330C&amp;__gda__=1423717073_d466e67589d3b7fd5df1a8df4bb246c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66" y="1369961"/>
            <a:ext cx="1887427" cy="365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單箭頭接點 9"/>
          <p:cNvCxnSpPr/>
          <p:nvPr/>
        </p:nvCxnSpPr>
        <p:spPr>
          <a:xfrm>
            <a:off x="2212622" y="2928594"/>
            <a:ext cx="11706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103935" y="2176452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倒入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250mL</a:t>
            </a:r>
          </a:p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錐形瓶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" name="Picture 6" descr="https://fbcdn-sphotos-h-a.akamaihd.net/hphotos-ak-xpf1/v/t34.0-12/10984942_535776179858613_700758565_n.jpg?oh=ccec3c1f471902eef1fe612e705e807c&amp;oe=54DC4233&amp;__gda__=1423711406_d033387980aa5d6a24758dd6a63208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85" y="1328408"/>
            <a:ext cx="1803115" cy="35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線單箭頭接點 17"/>
          <p:cNvCxnSpPr/>
          <p:nvPr/>
        </p:nvCxnSpPr>
        <p:spPr>
          <a:xfrm>
            <a:off x="5445174" y="2928594"/>
            <a:ext cx="1101941" cy="8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445174" y="2198744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加入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mL</a:t>
            </a:r>
          </a:p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乙酸酐</a:t>
            </a:r>
          </a:p>
        </p:txBody>
      </p:sp>
      <p:pic>
        <p:nvPicPr>
          <p:cNvPr id="16" name="Picture 4" descr="https://fbcdn-sphotos-h-a.akamaihd.net/hphotos-ak-xpf1/v/t34.0-12/10961766_535776173191947_1030281164_n.jpg?oh=746178ae1087f7575246c6d6cf7578f3&amp;oe=54DC1B9B&amp;__gda__=1423736971_2d6c713ea83c4156496de454be09a4e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840" y="604172"/>
            <a:ext cx="2282826" cy="47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線單箭頭接點 19"/>
          <p:cNvCxnSpPr/>
          <p:nvPr/>
        </p:nvCxnSpPr>
        <p:spPr>
          <a:xfrm>
            <a:off x="8658057" y="3197517"/>
            <a:ext cx="977134" cy="54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508774" y="2456272"/>
            <a:ext cx="1160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加入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硫酸</a:t>
            </a:r>
          </a:p>
        </p:txBody>
      </p:sp>
      <p:sp>
        <p:nvSpPr>
          <p:cNvPr id="13" name="矩形 12"/>
          <p:cNvSpPr/>
          <p:nvPr/>
        </p:nvSpPr>
        <p:spPr>
          <a:xfrm>
            <a:off x="7661799" y="6020526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濃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硫酸作為酯化反應的催化劑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8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s://fbcdn-sphotos-h-a.akamaihd.net/hphotos-ak-xpf1/v/t34.0-12/10979359_535776163191948_1231254806_n.jpg?oh=285c32c7938d6550e00ca670f69ef9fd&amp;oe=54DB4C3E&amp;__gda__=1423658542_d84cc950a7f588ac80dc0fa8b4dfab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8" y="125796"/>
            <a:ext cx="2140417" cy="3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57682" y="3977220"/>
            <a:ext cx="1852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搖晃且隔水加熱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20~25min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79653" y="1899251"/>
            <a:ext cx="1378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冷卻到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〝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室溫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後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2323849" y="1018260"/>
            <a:ext cx="6364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111" y="125927"/>
            <a:ext cx="2367948" cy="17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735257" y="5552297"/>
            <a:ext cx="5284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隔水加熱過程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中，要確保水楊酸完全溶解，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因此錐形瓶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〝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瓶壁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〞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上不可以有固體殘留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7772927" y="3449052"/>
            <a:ext cx="0" cy="1066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https://www.facebook.com/ajax/mercury/attachments/photo.php?fbid=535776149858616&amp;mode=contain&amp;width=468&amp;height=468"/>
          <p:cNvSpPr>
            <a:spLocks noChangeAspect="1" noChangeArrowheads="1"/>
          </p:cNvSpPr>
          <p:nvPr/>
        </p:nvSpPr>
        <p:spPr bwMode="auto">
          <a:xfrm>
            <a:off x="272046" y="-130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4" descr="https://www.facebook.com/ajax/mercury/attachments/photo.php?fbid=535776149858616&amp;mode=contain&amp;width=468&amp;height=468"/>
          <p:cNvSpPr>
            <a:spLocks noChangeAspect="1" noChangeArrowheads="1"/>
          </p:cNvSpPr>
          <p:nvPr/>
        </p:nvSpPr>
        <p:spPr bwMode="auto">
          <a:xfrm>
            <a:off x="424446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 descr="https://fbcdn-sphotos-h-a.akamaihd.net/hphotos-ak-xpf1/v/t34.0-12/10958548_535776149858616_1091102907_n.jpg?oh=bad6ee766ead7709cbaa0eab8778f69a&amp;oe=54E7794A&amp;__gda__=1424457370_7326ef8152695b0e148e44349e8671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11" y="125796"/>
            <a:ext cx="4173197" cy="234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>
            <a:off x="5488858" y="1033476"/>
            <a:ext cx="6713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980264" y="2509132"/>
            <a:ext cx="2085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加入</a:t>
            </a:r>
            <a:r>
              <a:rPr lang="en-US" altLang="zh-TW" dirty="0"/>
              <a:t>40mL</a:t>
            </a:r>
            <a:r>
              <a:rPr lang="zh-TW" altLang="en-US" dirty="0"/>
              <a:t>的</a:t>
            </a:r>
            <a:r>
              <a:rPr lang="zh-TW" altLang="en-US" dirty="0" smtClean="0"/>
              <a:t>蒸餾水</a:t>
            </a:r>
            <a:endParaRPr lang="en-US" altLang="zh-TW" dirty="0" smtClean="0"/>
          </a:p>
          <a:p>
            <a:r>
              <a:rPr lang="zh-TW" altLang="en-US" dirty="0" smtClean="0"/>
              <a:t>，</a:t>
            </a:r>
            <a:r>
              <a:rPr lang="zh-TW" altLang="en-US" dirty="0"/>
              <a:t>攪拌均勻</a:t>
            </a:r>
            <a:endParaRPr lang="en-US" altLang="zh-TW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877" y="3543636"/>
            <a:ext cx="3024828" cy="323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6389655" y="468061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利用冰浴方法使其結晶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249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fbcdn-sphotos-h-a.akamaihd.net/hphotos-ak-xpf1/v/t34.0-12/10949732_535776066525291_1201707167_n.jpg?oh=f7df2e9bf6f2adcbadb5f67f5aab3e6e&amp;oe=54DC6ED9&amp;__gda__=1423709001_3bb51625baad888e9ce732cf289d4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42" y="285407"/>
            <a:ext cx="4536504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989323" y="1561299"/>
            <a:ext cx="1378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抽氣過濾機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14" descr="https://fbcdn-sphotos-h-a.akamaihd.net/hphotos-ak-xpf1/v/t34.0-12/10967896_535776086525289_1218821243_n.jpg?oh=c5c8552f209d41b34246b8ca0e1bca14&amp;oe=54DB546E&amp;__gda__=1423738750_946860f13a96645611de4ee72ef48ac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79" y="3307061"/>
            <a:ext cx="1633842" cy="29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h-a.akamaihd.net/hphotos-ak-xpf1/v/t34.0-12/10966485_535776093191955_1630073560_n.jpg?oh=7bb02cc01b5f4488ecfcc76c6b76c66b&amp;oe=54DC51C2&amp;__gda__=1423714834_4df5a8564555930d47e379cb0fc287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60" y="3333268"/>
            <a:ext cx="1603643" cy="28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fbcdn-sphotos-h-a.akamaihd.net/hphotos-ak-xpf1/v/t34.0-12/10928698_535776103191954_324735321_n.jpg?oh=278ba06c64856d8a1e60b4fd5f44974d&amp;oe=54DC5E9F&amp;__gda__=1423717570_68aeb78ee97869f137ef078f857da5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39" y="3700591"/>
            <a:ext cx="12151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409642" y="5888504"/>
            <a:ext cx="1378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準備兩張濾紙、重疊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941191" y="4780711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021311" y="6211669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放入陶瓷漏斗內，並用水沾濕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17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fbcdn-sphotos-h-a.akamaihd.net/hphotos-ak-xpf1/v/t34.0-12/10917685_535776039858627_1137801666_n.jpg?oh=bc95b997e57a9ad8d23ba10daa14c33e&amp;oe=54DC53CF&amp;__gda__=1423706271_f07bcf8936798030868bc72973b6620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5" y="126014"/>
            <a:ext cx="3020973" cy="16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26910" y="1825521"/>
            <a:ext cx="1913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打開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抽氣機開關，將溶液倒入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2" descr="https://fbcdn-sphotos-h-a.akamaihd.net/hphotos-ak-xpf1/v/t34.0-12/10967973_535776026525295_1740786547_n.jpg?oh=3dd301d652fb5bebb3000b0b6310c55a&amp;oe=54DC2A86&amp;__gda__=1423737110_91ccceeb3689f1db4f52646b390e14b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6" y="18517"/>
            <a:ext cx="4361482" cy="24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bcdn-sphotos-h-a.akamaihd.net/hphotos-ak-xpa1/v/t34.0-12/10965370_535776033191961_318530236_n.jpg?oh=6bd42daf0c4b66477296f2caec27cb0c&amp;oe=54DB50DA&amp;__gda__=1423733253_d6bf50d1a870a5f7857408ccffe49ac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67" y="258933"/>
            <a:ext cx="3352833" cy="188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994088" y="1690982"/>
            <a:ext cx="2087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錐形瓶內還會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殘留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一些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阿斯匹靈</a:t>
            </a:r>
          </a:p>
        </p:txBody>
      </p:sp>
      <p:sp>
        <p:nvSpPr>
          <p:cNvPr id="9" name="矩形 8"/>
          <p:cNvSpPr/>
          <p:nvPr/>
        </p:nvSpPr>
        <p:spPr>
          <a:xfrm>
            <a:off x="4358241" y="18517"/>
            <a:ext cx="92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阿斯匹靈</a:t>
            </a: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912238" y="387849"/>
            <a:ext cx="300908" cy="560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189157" y="2187946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加入一些酒精、丙酮沖洗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7" descr="https://fbcdn-sphotos-h-a.akamaihd.net/hphotos-ak-xpa1/v/t34.0-12/10968080_535776023191962_644397860_n.jpg?oh=29e10386e4ffc939d2ecefe1e5b9990a&amp;oe=54DB4E7F&amp;__gda__=1423718176_9509c5d23365a8658a72e09852c034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794" y="4024109"/>
            <a:ext cx="3159984" cy="17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單箭頭接點 12"/>
          <p:cNvCxnSpPr/>
          <p:nvPr/>
        </p:nvCxnSpPr>
        <p:spPr>
          <a:xfrm>
            <a:off x="10543822" y="2562163"/>
            <a:ext cx="0" cy="106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260016" y="1020158"/>
            <a:ext cx="5368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673647" y="5834394"/>
            <a:ext cx="1556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倒入漏斗內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Picture 5" descr="https://fbcdn-sphotos-h-a.akamaihd.net/hphotos-ak-xpf1/v/t34.0-12/10962165_535776013191963_618730014_n.jpg?oh=6702e6ca41ff0a160cd3be9ea293da07&amp;oe=54DC3CE5&amp;__gda__=1423737080_5854503e62e0b672b81abdde89da0aa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07" y="3881765"/>
            <a:ext cx="3025421" cy="170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5496111" y="5593405"/>
            <a:ext cx="1919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用刮勺取出濾紙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9" name="直線單箭頭接點 28"/>
          <p:cNvCxnSpPr/>
          <p:nvPr/>
        </p:nvCxnSpPr>
        <p:spPr>
          <a:xfrm flipH="1">
            <a:off x="8081936" y="4728465"/>
            <a:ext cx="5172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05" y="3405672"/>
            <a:ext cx="2072487" cy="264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https://fbcdn-sphotos-h-a.akamaihd.net/hphotos-ak-xpf1/v/t34.0-12/10962140_535776003191964_970641330_n.jpg?oh=014867acd25a1c764335d33370391557&amp;oe=54DC5565&amp;__gda__=1423724344_ace66f611c3bd583fc2ce8208c7adf7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5" y="3358165"/>
            <a:ext cx="1588397" cy="28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直線單箭頭接點 37"/>
          <p:cNvCxnSpPr/>
          <p:nvPr/>
        </p:nvCxnSpPr>
        <p:spPr>
          <a:xfrm flipH="1">
            <a:off x="4114672" y="4737978"/>
            <a:ext cx="65979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2099533" y="6107621"/>
            <a:ext cx="1556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放在表玻璃上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1446</Words>
  <Application>Microsoft Office PowerPoint</Application>
  <PresentationFormat>寬螢幕</PresentationFormat>
  <Paragraphs>178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新細明體</vt:lpstr>
      <vt:lpstr>標楷體</vt:lpstr>
      <vt:lpstr>Arial</vt:lpstr>
      <vt:lpstr>Calibri</vt:lpstr>
      <vt:lpstr>Calibri Light</vt:lpstr>
      <vt:lpstr>Times New Roman</vt:lpstr>
      <vt:lpstr>Verdana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實驗原理</vt:lpstr>
      <vt:lpstr>PowerPoint 簡報</vt:lpstr>
      <vt:lpstr>實驗步驟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wei</dc:creator>
  <cp:lastModifiedBy>USER</cp:lastModifiedBy>
  <cp:revision>33</cp:revision>
  <dcterms:created xsi:type="dcterms:W3CDTF">2015-02-07T07:33:44Z</dcterms:created>
  <dcterms:modified xsi:type="dcterms:W3CDTF">2015-02-24T06:09:49Z</dcterms:modified>
</cp:coreProperties>
</file>