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02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76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5114FE-341E-455E-AB35-1CC6AA954E0C}" type="datetimeFigureOut">
              <a:rPr lang="zh-TW" altLang="en-US" smtClean="0"/>
              <a:t>2014/9/9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A500BB-515B-4BB0-987F-980CF6FECE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2628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5B3E-43E6-4BC0-996A-399AA3CDBADB}" type="datetimeFigureOut">
              <a:rPr lang="zh-TW" altLang="en-US" smtClean="0"/>
              <a:t>2014/9/9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739B-F54D-4E36-AF95-A20098FE28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7000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5B3E-43E6-4BC0-996A-399AA3CDBADB}" type="datetimeFigureOut">
              <a:rPr lang="zh-TW" altLang="en-US" smtClean="0"/>
              <a:t>2014/9/9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739B-F54D-4E36-AF95-A20098FE28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2052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5B3E-43E6-4BC0-996A-399AA3CDBADB}" type="datetimeFigureOut">
              <a:rPr lang="zh-TW" altLang="en-US" smtClean="0"/>
              <a:t>2014/9/9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739B-F54D-4E36-AF95-A20098FE28E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57478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5B3E-43E6-4BC0-996A-399AA3CDBADB}" type="datetimeFigureOut">
              <a:rPr lang="zh-TW" altLang="en-US" smtClean="0"/>
              <a:t>2014/9/9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739B-F54D-4E36-AF95-A20098FE28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95861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5B3E-43E6-4BC0-996A-399AA3CDBADB}" type="datetimeFigureOut">
              <a:rPr lang="zh-TW" altLang="en-US" smtClean="0"/>
              <a:t>2014/9/9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739B-F54D-4E36-AF95-A20098FE28E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68103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5B3E-43E6-4BC0-996A-399AA3CDBADB}" type="datetimeFigureOut">
              <a:rPr lang="zh-TW" altLang="en-US" smtClean="0"/>
              <a:t>2014/9/9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739B-F54D-4E36-AF95-A20098FE28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7389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5B3E-43E6-4BC0-996A-399AA3CDBADB}" type="datetimeFigureOut">
              <a:rPr lang="zh-TW" altLang="en-US" smtClean="0"/>
              <a:t>2014/9/9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739B-F54D-4E36-AF95-A20098FE28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555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5B3E-43E6-4BC0-996A-399AA3CDBADB}" type="datetimeFigureOut">
              <a:rPr lang="zh-TW" altLang="en-US" smtClean="0"/>
              <a:t>2014/9/9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739B-F54D-4E36-AF95-A20098FE28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6706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5B3E-43E6-4BC0-996A-399AA3CDBADB}" type="datetimeFigureOut">
              <a:rPr lang="zh-TW" altLang="en-US" smtClean="0"/>
              <a:t>2014/9/9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739B-F54D-4E36-AF95-A20098FE28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227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5B3E-43E6-4BC0-996A-399AA3CDBADB}" type="datetimeFigureOut">
              <a:rPr lang="zh-TW" altLang="en-US" smtClean="0"/>
              <a:t>2014/9/9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739B-F54D-4E36-AF95-A20098FE28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0602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5B3E-43E6-4BC0-996A-399AA3CDBADB}" type="datetimeFigureOut">
              <a:rPr lang="zh-TW" altLang="en-US" smtClean="0"/>
              <a:t>2014/9/9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739B-F54D-4E36-AF95-A20098FE28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998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5B3E-43E6-4BC0-996A-399AA3CDBADB}" type="datetimeFigureOut">
              <a:rPr lang="zh-TW" altLang="en-US" smtClean="0"/>
              <a:t>2014/9/9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739B-F54D-4E36-AF95-A20098FE28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3013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5B3E-43E6-4BC0-996A-399AA3CDBADB}" type="datetimeFigureOut">
              <a:rPr lang="zh-TW" altLang="en-US" smtClean="0"/>
              <a:t>2014/9/9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739B-F54D-4E36-AF95-A20098FE28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4510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5B3E-43E6-4BC0-996A-399AA3CDBADB}" type="datetimeFigureOut">
              <a:rPr lang="zh-TW" altLang="en-US" smtClean="0"/>
              <a:t>2014/9/9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739B-F54D-4E36-AF95-A20098FE28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6672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5B3E-43E6-4BC0-996A-399AA3CDBADB}" type="datetimeFigureOut">
              <a:rPr lang="zh-TW" altLang="en-US" smtClean="0"/>
              <a:t>2014/9/9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739B-F54D-4E36-AF95-A20098FE28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5657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5B3E-43E6-4BC0-996A-399AA3CDBADB}" type="datetimeFigureOut">
              <a:rPr lang="zh-TW" altLang="en-US" smtClean="0"/>
              <a:t>2014/9/9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739B-F54D-4E36-AF95-A20098FE28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5101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95B3E-43E6-4BC0-996A-399AA3CDBADB}" type="datetimeFigureOut">
              <a:rPr lang="zh-TW" altLang="en-US" smtClean="0"/>
              <a:t>2014/9/9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178739B-F54D-4E36-AF95-A20098FE28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3902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11560" y="2492896"/>
            <a:ext cx="784887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3200" b="1" dirty="0" err="1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Exp</a:t>
            </a:r>
            <a:r>
              <a:rPr lang="en-US" altLang="zh-TW" sz="3200" b="1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1</a:t>
            </a:r>
          </a:p>
          <a:p>
            <a:pPr algn="ctr"/>
            <a:r>
              <a:rPr kumimoji="0" lang="en-US" altLang="zh-TW" sz="3200" b="1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Separation of the components of a mixture 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275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83568" y="1229851"/>
            <a:ext cx="69847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實驗目的</a:t>
            </a:r>
            <a:r>
              <a:rPr kumimoji="0"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:</a:t>
            </a:r>
          </a:p>
          <a:p>
            <a:r>
              <a:rPr kumimoji="0"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認識傾析，萃取以及昇華等，分離物質的方法</a:t>
            </a:r>
            <a:endParaRPr kumimoji="0"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683568" y="2039347"/>
            <a:ext cx="607089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傾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析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固體不會互溶的混合溶液，把液體倒入另一個容器，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    避免攪動固體，使固液分離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萃取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不同物質溶於不同的溶劑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昇華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固體直接變氣體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過濾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利用多孔性物質，讓固、液體分離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80488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611560" y="1412776"/>
            <a:ext cx="684076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實驗原理</a:t>
            </a:r>
            <a:r>
              <a:rPr lang="en-US" altLang="zh-TW" sz="2400" b="1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endParaRPr lang="en-US" altLang="zh-TW" sz="24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50000"/>
              </a:lnSpc>
            </a:pPr>
            <a:r>
              <a:rPr kumimoji="0"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混合物擁有兩點特性</a:t>
            </a:r>
            <a:r>
              <a:rPr kumimoji="0"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kumimoji="0"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</a:t>
            </a:r>
            <a:r>
              <a:rPr kumimoji="0"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(1)</a:t>
            </a:r>
            <a:r>
              <a:rPr kumimoji="0"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混合物中的每各物質都保有</a:t>
            </a:r>
            <a:r>
              <a:rPr kumimoji="0" lang="zh-TW" altLang="en-US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自己的化性</a:t>
            </a:r>
            <a:r>
              <a:rPr kumimoji="0"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kumimoji="0"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熔點</a:t>
            </a:r>
            <a:r>
              <a:rPr kumimoji="0"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.</a:t>
            </a:r>
            <a:r>
              <a:rPr kumimoji="0"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溶解度等</a:t>
            </a:r>
            <a:r>
              <a:rPr kumimoji="0"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kumimoji="0"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</a:t>
            </a:r>
            <a:r>
              <a:rPr kumimoji="0"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(2)</a:t>
            </a:r>
            <a:r>
              <a:rPr kumimoji="0"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混合物可用</a:t>
            </a:r>
            <a:r>
              <a:rPr kumimoji="0" lang="zh-TW" altLang="en-US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物理方法分離</a:t>
            </a:r>
            <a:r>
              <a:rPr kumimoji="0"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成各自的組成物</a:t>
            </a:r>
            <a:endParaRPr kumimoji="0"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kumimoji="0"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kumimoji="0"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在這個實驗當中用以下方法 </a:t>
            </a:r>
            <a:r>
              <a:rPr kumimoji="0"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(1)</a:t>
            </a:r>
            <a:r>
              <a:rPr kumimoji="0"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傾析</a:t>
            </a:r>
            <a:r>
              <a:rPr kumimoji="0" lang="en-US" altLang="zh-TW" dirty="0" smtClean="0">
                <a:latin typeface="標楷體"/>
                <a:ea typeface="標楷體"/>
                <a:cs typeface="Times New Roman" pitchFamily="18" charset="0"/>
              </a:rPr>
              <a:t>(2)</a:t>
            </a:r>
            <a:r>
              <a:rPr kumimoji="0" lang="zh-TW" altLang="en-US" dirty="0" smtClean="0">
                <a:latin typeface="標楷體"/>
                <a:ea typeface="標楷體"/>
                <a:cs typeface="Times New Roman" pitchFamily="18" charset="0"/>
              </a:rPr>
              <a:t>萃取</a:t>
            </a:r>
            <a:r>
              <a:rPr kumimoji="0" lang="en-US" altLang="zh-TW" dirty="0" smtClean="0">
                <a:latin typeface="標楷體"/>
                <a:ea typeface="標楷體"/>
                <a:cs typeface="Times New Roman" pitchFamily="18" charset="0"/>
              </a:rPr>
              <a:t>(3)</a:t>
            </a:r>
            <a:r>
              <a:rPr lang="zh-TW" altLang="en-US" dirty="0" smtClean="0">
                <a:latin typeface="標楷體"/>
                <a:ea typeface="標楷體"/>
                <a:cs typeface="Times New Roman" pitchFamily="18" charset="0"/>
              </a:rPr>
              <a:t>昇華</a:t>
            </a:r>
            <a:r>
              <a:rPr lang="en-US" altLang="zh-TW" dirty="0" smtClean="0">
                <a:latin typeface="標楷體"/>
                <a:ea typeface="標楷體"/>
                <a:cs typeface="Times New Roman" pitchFamily="18" charset="0"/>
              </a:rPr>
              <a:t>(4)</a:t>
            </a:r>
            <a:r>
              <a:rPr lang="zh-TW" altLang="en-US" dirty="0" smtClean="0">
                <a:latin typeface="標楷體"/>
                <a:ea typeface="標楷體"/>
                <a:cs typeface="Times New Roman" pitchFamily="18" charset="0"/>
              </a:rPr>
              <a:t>過濾</a:t>
            </a:r>
            <a:endParaRPr lang="en-US" altLang="zh-TW" dirty="0">
              <a:latin typeface="標楷體"/>
              <a:ea typeface="標楷體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TW" altLang="en-US" dirty="0" smtClean="0">
                <a:latin typeface="標楷體"/>
                <a:ea typeface="標楷體"/>
                <a:cs typeface="Times New Roman" pitchFamily="18" charset="0"/>
              </a:rPr>
              <a:t>來分離物質</a:t>
            </a:r>
            <a:endParaRPr kumimoji="0"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80488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79512" y="692696"/>
            <a:ext cx="8635697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實驗步驟</a:t>
            </a: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取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0.4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g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NH</a:t>
            </a:r>
            <a:r>
              <a:rPr lang="en-US" altLang="zh-TW" baseline="-25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4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Cl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1.2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g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NaCl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0.4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g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SiO</a:t>
            </a:r>
            <a:r>
              <a:rPr lang="en-US" altLang="zh-TW" baseline="-25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r>
              <a:rPr lang="zh-TW" altLang="en-US" baseline="-25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50000"/>
              </a:lnSpc>
            </a:pP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(1)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秤一乾淨蒸發皿，放置約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克的混合物，測量重量。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(2)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加熱蒸發皿直到不再冒白煙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在最初用玻棒輕輕攪拌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(3)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冷卻至室溫後，秤重蒸發皿，失去的重量即為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NH</a:t>
            </a:r>
            <a:r>
              <a:rPr lang="en-US" altLang="zh-TW" baseline="-25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4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Cl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的重量。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(4)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加入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25mL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水至蒸發皿並攪拌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5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分鐘。秤重另外的錶玻璃和蒸發皿，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將蒸發皿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(1)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的液體全部倒入蒸發皿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(2)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中。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(5)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加入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10mL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水清洗蒸發皿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(1)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，將液體到入蒸發皿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(2)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，重複兩次步驟。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(6)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將蒸發皿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(2)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加熱 ，除水快完成時蓋上錶玻璃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(7)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冷卻至室溫後秤重蒸發皿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(2)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，得到的重量減去空蒸發皿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(2)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重量即為</a:t>
            </a:r>
            <a:r>
              <a:rPr lang="en-US" altLang="zh-TW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NaCl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的重量。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(8)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將濕的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SiO</a:t>
            </a:r>
            <a:r>
              <a:rPr lang="en-US" altLang="zh-TW" baseline="-25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放入烘箱中烘乾，冷卻至室溫後秤重。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(9)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計算化合物在混合物之間的重量百分比。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zh-TW" altLang="en-US" sz="2000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80488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單箭頭接點 6"/>
          <p:cNvCxnSpPr/>
          <p:nvPr/>
        </p:nvCxnSpPr>
        <p:spPr>
          <a:xfrm>
            <a:off x="3635375" y="981075"/>
            <a:ext cx="194468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3" name="文字方塊 7"/>
          <p:cNvSpPr txBox="1">
            <a:spLocks noChangeArrowheads="1"/>
          </p:cNvSpPr>
          <p:nvPr/>
        </p:nvSpPr>
        <p:spPr bwMode="auto">
          <a:xfrm>
            <a:off x="4140200" y="549275"/>
            <a:ext cx="1079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b="1">
                <a:latin typeface="標楷體" pitchFamily="65" charset="-120"/>
                <a:ea typeface="標楷體" pitchFamily="65" charset="-120"/>
              </a:rPr>
              <a:t>加熱</a:t>
            </a:r>
          </a:p>
        </p:txBody>
      </p:sp>
      <p:sp>
        <p:nvSpPr>
          <p:cNvPr id="10" name="矩形 9"/>
          <p:cNvSpPr/>
          <p:nvPr/>
        </p:nvSpPr>
        <p:spPr>
          <a:xfrm>
            <a:off x="6156325" y="549275"/>
            <a:ext cx="1439863" cy="71913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b="1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NH</a:t>
            </a:r>
            <a:r>
              <a:rPr lang="en-US" altLang="zh-TW" b="1" baseline="-250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4</a:t>
            </a:r>
            <a:r>
              <a:rPr lang="en-US" altLang="zh-TW" b="1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Cl</a:t>
            </a:r>
          </a:p>
          <a:p>
            <a:pPr algn="ctr">
              <a:defRPr/>
            </a:pPr>
            <a:r>
              <a:rPr lang="zh-TW" altLang="en-US" b="1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昇華</a:t>
            </a:r>
          </a:p>
        </p:txBody>
      </p:sp>
      <p:cxnSp>
        <p:nvCxnSpPr>
          <p:cNvPr id="12" name="直線單箭頭接點 11"/>
          <p:cNvCxnSpPr/>
          <p:nvPr/>
        </p:nvCxnSpPr>
        <p:spPr>
          <a:xfrm>
            <a:off x="2195513" y="1268413"/>
            <a:ext cx="0" cy="9366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6" name="文字方塊 12"/>
          <p:cNvSpPr txBox="1">
            <a:spLocks noChangeArrowheads="1"/>
          </p:cNvSpPr>
          <p:nvPr/>
        </p:nvSpPr>
        <p:spPr bwMode="auto">
          <a:xfrm>
            <a:off x="2411413" y="1557338"/>
            <a:ext cx="10810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b="1">
                <a:latin typeface="標楷體" pitchFamily="65" charset="-120"/>
                <a:ea typeface="標楷體" pitchFamily="65" charset="-120"/>
              </a:rPr>
              <a:t>加熱後殘留物</a:t>
            </a:r>
          </a:p>
        </p:txBody>
      </p:sp>
      <p:cxnSp>
        <p:nvCxnSpPr>
          <p:cNvPr id="15" name="直線單箭頭接點 14"/>
          <p:cNvCxnSpPr/>
          <p:nvPr/>
        </p:nvCxnSpPr>
        <p:spPr>
          <a:xfrm flipH="1">
            <a:off x="1476375" y="2708275"/>
            <a:ext cx="719138" cy="12969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單箭頭接點 16"/>
          <p:cNvCxnSpPr/>
          <p:nvPr/>
        </p:nvCxnSpPr>
        <p:spPr>
          <a:xfrm>
            <a:off x="2195513" y="2708275"/>
            <a:ext cx="1223962" cy="12969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9" name="文字方塊 19"/>
          <p:cNvSpPr txBox="1">
            <a:spLocks noChangeArrowheads="1"/>
          </p:cNvSpPr>
          <p:nvPr/>
        </p:nvSpPr>
        <p:spPr bwMode="auto">
          <a:xfrm>
            <a:off x="539750" y="3213100"/>
            <a:ext cx="1295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b="1">
                <a:latin typeface="標楷體" pitchFamily="65" charset="-120"/>
                <a:ea typeface="標楷體" pitchFamily="65" charset="-120"/>
              </a:rPr>
              <a:t>以水萃取</a:t>
            </a:r>
          </a:p>
        </p:txBody>
      </p:sp>
      <p:sp>
        <p:nvSpPr>
          <p:cNvPr id="5130" name="文字方塊 20"/>
          <p:cNvSpPr txBox="1">
            <a:spLocks noChangeArrowheads="1"/>
          </p:cNvSpPr>
          <p:nvPr/>
        </p:nvSpPr>
        <p:spPr bwMode="auto">
          <a:xfrm>
            <a:off x="3276600" y="3284538"/>
            <a:ext cx="1727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b="1">
                <a:latin typeface="標楷體" pitchFamily="65" charset="-120"/>
                <a:ea typeface="標楷體" pitchFamily="65" charset="-120"/>
              </a:rPr>
              <a:t>萃取後殘留物</a:t>
            </a:r>
          </a:p>
        </p:txBody>
      </p:sp>
      <p:sp>
        <p:nvSpPr>
          <p:cNvPr id="14" name="矩形 13"/>
          <p:cNvSpPr/>
          <p:nvPr/>
        </p:nvSpPr>
        <p:spPr>
          <a:xfrm>
            <a:off x="1116013" y="2349500"/>
            <a:ext cx="2087562" cy="7191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b="1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殘留物</a:t>
            </a:r>
            <a:r>
              <a:rPr lang="en-US" altLang="zh-TW" b="1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:</a:t>
            </a:r>
            <a:r>
              <a:rPr lang="en-US" altLang="zh-TW" b="1" dirty="0" err="1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NaCl</a:t>
            </a:r>
            <a:endParaRPr lang="en-US" altLang="zh-TW" b="1" dirty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>
              <a:defRPr/>
            </a:pPr>
            <a:r>
              <a:rPr lang="en-US" altLang="zh-TW" b="1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</a:t>
            </a:r>
            <a:r>
              <a:rPr lang="zh-TW" altLang="en-US" b="1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b="1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SiO</a:t>
            </a:r>
            <a:r>
              <a:rPr lang="en-US" altLang="zh-TW" b="1" baseline="-250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endParaRPr lang="zh-TW" altLang="en-US" b="1" baseline="-25000" dirty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042988" y="333375"/>
            <a:ext cx="2089150" cy="10795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b="1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混合物</a:t>
            </a:r>
            <a:r>
              <a:rPr lang="en-US" altLang="zh-TW" b="1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:NH4Cl</a:t>
            </a:r>
          </a:p>
          <a:p>
            <a:pPr algn="ctr">
              <a:defRPr/>
            </a:pPr>
            <a:r>
              <a:rPr lang="en-US" altLang="zh-TW" b="1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</a:t>
            </a:r>
            <a:r>
              <a:rPr lang="en-US" altLang="zh-TW" b="1" dirty="0" err="1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NaCl</a:t>
            </a:r>
            <a:endParaRPr lang="en-US" altLang="zh-TW" b="1" dirty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>
              <a:defRPr/>
            </a:pPr>
            <a:r>
              <a:rPr lang="en-US" altLang="zh-TW" b="1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SiO</a:t>
            </a:r>
            <a:r>
              <a:rPr lang="en-US" altLang="zh-TW" b="1" baseline="-250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endParaRPr lang="zh-TW" altLang="en-US" b="1" baseline="-25000" dirty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cxnSp>
        <p:nvCxnSpPr>
          <p:cNvPr id="25" name="直線單箭頭接點 24"/>
          <p:cNvCxnSpPr/>
          <p:nvPr/>
        </p:nvCxnSpPr>
        <p:spPr>
          <a:xfrm>
            <a:off x="1331913" y="4508500"/>
            <a:ext cx="0" cy="9366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/>
          <p:cNvSpPr/>
          <p:nvPr/>
        </p:nvSpPr>
        <p:spPr>
          <a:xfrm>
            <a:off x="468313" y="4149725"/>
            <a:ext cx="1727200" cy="5032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b="1" dirty="0" err="1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NaCl</a:t>
            </a:r>
            <a:r>
              <a:rPr lang="zh-TW" altLang="en-US" b="1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溶液</a:t>
            </a:r>
            <a:endParaRPr lang="en-US" altLang="zh-TW" b="1" dirty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5135" name="文字方塊 25"/>
          <p:cNvSpPr txBox="1">
            <a:spLocks noChangeArrowheads="1"/>
          </p:cNvSpPr>
          <p:nvPr/>
        </p:nvSpPr>
        <p:spPr bwMode="auto">
          <a:xfrm>
            <a:off x="1403350" y="4868863"/>
            <a:ext cx="12969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b="1">
                <a:latin typeface="標楷體" pitchFamily="65" charset="-120"/>
                <a:ea typeface="標楷體" pitchFamily="65" charset="-120"/>
              </a:rPr>
              <a:t>加熱除水</a:t>
            </a:r>
          </a:p>
        </p:txBody>
      </p:sp>
      <p:sp>
        <p:nvSpPr>
          <p:cNvPr id="27" name="矩形 26"/>
          <p:cNvSpPr/>
          <p:nvPr/>
        </p:nvSpPr>
        <p:spPr>
          <a:xfrm>
            <a:off x="611188" y="5516563"/>
            <a:ext cx="1439862" cy="43338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b="1" dirty="0" err="1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NaCl</a:t>
            </a:r>
            <a:endParaRPr lang="zh-TW" altLang="en-US" b="1" dirty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cxnSp>
        <p:nvCxnSpPr>
          <p:cNvPr id="28" name="直線單箭頭接點 27"/>
          <p:cNvCxnSpPr/>
          <p:nvPr/>
        </p:nvCxnSpPr>
        <p:spPr>
          <a:xfrm>
            <a:off x="3779838" y="4508500"/>
            <a:ext cx="0" cy="9366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矩形 23"/>
          <p:cNvSpPr/>
          <p:nvPr/>
        </p:nvSpPr>
        <p:spPr>
          <a:xfrm>
            <a:off x="2843213" y="4149725"/>
            <a:ext cx="1728787" cy="5032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b="1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濕</a:t>
            </a:r>
            <a:r>
              <a:rPr lang="en-US" altLang="zh-TW" b="1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SiO</a:t>
            </a:r>
            <a:r>
              <a:rPr lang="en-US" altLang="zh-TW" b="1" baseline="-250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</a:p>
        </p:txBody>
      </p:sp>
      <p:sp>
        <p:nvSpPr>
          <p:cNvPr id="5139" name="文字方塊 28"/>
          <p:cNvSpPr txBox="1">
            <a:spLocks noChangeArrowheads="1"/>
          </p:cNvSpPr>
          <p:nvPr/>
        </p:nvSpPr>
        <p:spPr bwMode="auto">
          <a:xfrm>
            <a:off x="3924300" y="4797425"/>
            <a:ext cx="1295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b="1">
                <a:latin typeface="標楷體" pitchFamily="65" charset="-120"/>
                <a:ea typeface="標楷體" pitchFamily="65" charset="-120"/>
              </a:rPr>
              <a:t>烘箱除水</a:t>
            </a:r>
          </a:p>
        </p:txBody>
      </p:sp>
      <p:sp>
        <p:nvSpPr>
          <p:cNvPr id="30" name="矩形 29"/>
          <p:cNvSpPr/>
          <p:nvPr/>
        </p:nvSpPr>
        <p:spPr>
          <a:xfrm>
            <a:off x="3059113" y="5516563"/>
            <a:ext cx="1441450" cy="43338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b="1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SiO</a:t>
            </a:r>
            <a:r>
              <a:rPr lang="en-US" altLang="zh-TW" b="1" baseline="-250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endParaRPr lang="zh-TW" altLang="en-US" b="1" baseline="-25000" dirty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5141" name="文字方塊 30"/>
          <p:cNvSpPr txBox="1">
            <a:spLocks noChangeArrowheads="1"/>
          </p:cNvSpPr>
          <p:nvPr/>
        </p:nvSpPr>
        <p:spPr bwMode="auto">
          <a:xfrm>
            <a:off x="684213" y="6021388"/>
            <a:ext cx="1295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hangingPunct="1"/>
            <a:r>
              <a:rPr lang="zh-TW" altLang="en-US" b="1">
                <a:latin typeface="標楷體" pitchFamily="65" charset="-120"/>
                <a:ea typeface="標楷體" pitchFamily="65" charset="-120"/>
              </a:rPr>
              <a:t>秤重</a:t>
            </a:r>
          </a:p>
        </p:txBody>
      </p:sp>
      <p:sp>
        <p:nvSpPr>
          <p:cNvPr id="5142" name="文字方塊 31"/>
          <p:cNvSpPr txBox="1">
            <a:spLocks noChangeArrowheads="1"/>
          </p:cNvSpPr>
          <p:nvPr/>
        </p:nvSpPr>
        <p:spPr bwMode="auto">
          <a:xfrm>
            <a:off x="3203575" y="6021388"/>
            <a:ext cx="12969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hangingPunct="1"/>
            <a:r>
              <a:rPr lang="zh-TW" altLang="en-US" b="1">
                <a:latin typeface="標楷體" pitchFamily="65" charset="-120"/>
                <a:ea typeface="標楷體" pitchFamily="65" charset="-120"/>
              </a:rPr>
              <a:t>秤重</a:t>
            </a:r>
          </a:p>
        </p:txBody>
      </p:sp>
      <p:sp>
        <p:nvSpPr>
          <p:cNvPr id="5143" name="文字方塊 32"/>
          <p:cNvSpPr txBox="1">
            <a:spLocks noChangeArrowheads="1"/>
          </p:cNvSpPr>
          <p:nvPr/>
        </p:nvSpPr>
        <p:spPr bwMode="auto">
          <a:xfrm>
            <a:off x="5795963" y="1341438"/>
            <a:ext cx="25209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hangingPunct="1"/>
            <a:r>
              <a:rPr lang="zh-TW" altLang="en-US" b="1">
                <a:latin typeface="標楷體" pitchFamily="65" charset="-120"/>
                <a:ea typeface="標楷體" pitchFamily="65" charset="-120"/>
              </a:rPr>
              <a:t>失去的重量為其重量</a:t>
            </a:r>
          </a:p>
        </p:txBody>
      </p:sp>
    </p:spTree>
    <p:extLst>
      <p:ext uri="{BB962C8B-B14F-4D97-AF65-F5344CB8AC3E}">
        <p14:creationId xmlns:p14="http://schemas.microsoft.com/office/powerpoint/2010/main" val="219084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4"/>
          <p:cNvSpPr txBox="1">
            <a:spLocks noChangeArrowheads="1"/>
          </p:cNvSpPr>
          <p:nvPr/>
        </p:nvSpPr>
        <p:spPr bwMode="auto">
          <a:xfrm>
            <a:off x="251520" y="908720"/>
            <a:ext cx="8280920" cy="2954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藥品性質</a:t>
            </a:r>
            <a:r>
              <a:rPr lang="en-US" altLang="zh-TW" sz="24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:</a:t>
            </a:r>
          </a:p>
          <a:p>
            <a:pPr eaLnBrk="1" hangingPunct="1"/>
            <a:endParaRPr lang="en-US" altLang="zh-TW" b="1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1" hangingPunct="1"/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1.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氯化銨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(NH</a:t>
            </a:r>
            <a:r>
              <a:rPr lang="en-US" altLang="zh-TW" baseline="-25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4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Cl)       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Ammonium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chloride</a:t>
            </a:r>
          </a:p>
          <a:p>
            <a:pPr eaLnBrk="1" hangingPunct="1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分子量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53.5 g/</a:t>
            </a:r>
            <a:r>
              <a:rPr lang="en-US" altLang="zh-TW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mol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，白色晶體，密度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1.53 g/cm3</a:t>
            </a:r>
            <a:r>
              <a:rPr lang="en-US" altLang="zh-TW" baseline="30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，熔點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338 °C (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昇華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易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潮解</a:t>
            </a:r>
            <a:endParaRPr lang="en-US" altLang="zh-TW" baseline="30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1" hangingPunct="1"/>
            <a:endParaRPr lang="en-US" altLang="zh-TW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1" hangingPunct="1"/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2.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氯化鈉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en-US" altLang="zh-TW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NaCl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         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Sodium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chloride</a:t>
            </a:r>
          </a:p>
          <a:p>
            <a:pPr eaLnBrk="1" hangingPunct="1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分子量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58.4 g/</a:t>
            </a:r>
            <a:r>
              <a:rPr lang="en-US" altLang="zh-TW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mol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，白色晶體，密度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2.16 g/cm3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，熔點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801 °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，易潮解</a:t>
            </a:r>
            <a:endParaRPr lang="en-US" altLang="zh-TW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1" hangingPunct="1"/>
            <a:endParaRPr lang="en-US" altLang="zh-TW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1" hangingPunct="1"/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3.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二氧化矽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(SiO</a:t>
            </a:r>
            <a:r>
              <a:rPr lang="en-US" altLang="zh-TW" baseline="-25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Silicon dioxide</a:t>
            </a:r>
          </a:p>
          <a:p>
            <a:pPr eaLnBrk="1" hangingPunct="1"/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分子量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60.1 g/</a:t>
            </a:r>
            <a:r>
              <a:rPr lang="en-US" altLang="zh-TW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mol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，白色粉末，密度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2.2g/cm3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，熔點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1650 °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</a:t>
            </a:r>
            <a:endParaRPr lang="en-US" altLang="zh-TW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670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683568" y="1052736"/>
            <a:ext cx="4673074" cy="18979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注意事項</a:t>
            </a:r>
            <a:r>
              <a:rPr lang="en-US" altLang="zh-TW" sz="2400" b="1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endParaRPr lang="en-US" altLang="zh-TW" sz="20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000" b="1" dirty="0" smtClean="0">
                <a:latin typeface="標楷體" pitchFamily="65" charset="-120"/>
                <a:ea typeface="標楷體" pitchFamily="65" charset="-120"/>
              </a:rPr>
              <a:t>(1)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</a:rPr>
              <a:t>加熱溫度別太高，避免玻璃過熱裂開</a:t>
            </a:r>
            <a:endParaRPr lang="en-US" altLang="zh-TW" sz="20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0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000" b="1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2000" b="1" dirty="0" smtClean="0">
                <a:latin typeface="標楷體" pitchFamily="65" charset="-120"/>
                <a:ea typeface="標楷體" pitchFamily="65" charset="-120"/>
              </a:rPr>
              <a:t>(2)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</a:rPr>
              <a:t>避免吸入</a:t>
            </a:r>
            <a:r>
              <a:rPr lang="en-US" altLang="zh-TW" sz="20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SiO</a:t>
            </a:r>
            <a:r>
              <a:rPr lang="en-US" altLang="zh-TW" sz="2000" b="1" baseline="-25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</a:p>
          <a:p>
            <a:endParaRPr lang="en-US" altLang="zh-TW" sz="2000" b="1" baseline="-25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880586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125</TotalTime>
  <Words>495</Words>
  <Application>Microsoft Office PowerPoint</Application>
  <PresentationFormat>如螢幕大小 (4:3)</PresentationFormat>
  <Paragraphs>66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多面向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18</cp:revision>
  <dcterms:created xsi:type="dcterms:W3CDTF">2013-08-25T17:17:16Z</dcterms:created>
  <dcterms:modified xsi:type="dcterms:W3CDTF">2014-09-09T00:37:26Z</dcterms:modified>
</cp:coreProperties>
</file>