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sldIdLst>
    <p:sldId id="272" r:id="rId2"/>
    <p:sldId id="273" r:id="rId3"/>
    <p:sldId id="274" r:id="rId4"/>
    <p:sldId id="275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131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圓角化對角線角落矩形 6"/>
          <p:cNvSpPr/>
          <p:nvPr userDrawn="1"/>
        </p:nvSpPr>
        <p:spPr>
          <a:xfrm>
            <a:off x="0" y="1210200"/>
            <a:ext cx="9144000" cy="1390919"/>
          </a:xfrm>
          <a:prstGeom prst="round2DiagRect">
            <a:avLst/>
          </a:prstGeom>
          <a:solidFill>
            <a:srgbClr val="000066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7779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49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252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94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476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838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00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28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310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981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872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137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化對角線角落矩形 4"/>
          <p:cNvSpPr/>
          <p:nvPr/>
        </p:nvSpPr>
        <p:spPr>
          <a:xfrm>
            <a:off x="0" y="1210200"/>
            <a:ext cx="9144000" cy="1390919"/>
          </a:xfrm>
          <a:prstGeom prst="round2DiagRect">
            <a:avLst/>
          </a:prstGeom>
          <a:solidFill>
            <a:srgbClr val="000066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 txBox="1">
            <a:spLocks/>
          </p:cNvSpPr>
          <p:nvPr/>
        </p:nvSpPr>
        <p:spPr>
          <a:xfrm>
            <a:off x="389587" y="1521195"/>
            <a:ext cx="2263462" cy="107992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800" dirty="0" err="1" smtClean="0">
                <a:solidFill>
                  <a:srgbClr val="FFFF00"/>
                </a:solidFill>
              </a:rPr>
              <a:t>Exp</a:t>
            </a:r>
            <a:r>
              <a:rPr lang="en-US" altLang="zh-TW" sz="4800" dirty="0" smtClean="0">
                <a:solidFill>
                  <a:srgbClr val="FFFF00"/>
                </a:solidFill>
              </a:rPr>
              <a:t> 6</a:t>
            </a:r>
            <a:endParaRPr lang="zh-TW" altLang="en-US" sz="4800" dirty="0">
              <a:solidFill>
                <a:srgbClr val="FFFF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022561" y="2704150"/>
            <a:ext cx="709887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>
              <a:buFontTx/>
              <a:buNone/>
            </a:pPr>
            <a:r>
              <a:rPr lang="en-US" altLang="zh-TW" sz="4800" dirty="0" smtClean="0">
                <a:latin typeface="Times New Roman" pitchFamily="18" charset="0"/>
                <a:cs typeface="Times New Roman" pitchFamily="18" charset="0"/>
              </a:rPr>
              <a:t>Standardization of Sodium Thiosulfate </a:t>
            </a:r>
          </a:p>
          <a:p>
            <a:pPr algn="ctr">
              <a:buFontTx/>
              <a:buNone/>
            </a:pPr>
            <a:r>
              <a:rPr lang="en-US" altLang="zh-TW" sz="4800" dirty="0" smtClean="0">
                <a:latin typeface="Times New Roman" pitchFamily="18" charset="0"/>
                <a:cs typeface="Times New Roman" pitchFamily="18" charset="0"/>
              </a:rPr>
              <a:t>Against Potassium Bromate </a:t>
            </a:r>
            <a:endParaRPr lang="en-US" altLang="zh-TW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10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36702" y="1732893"/>
            <a:ext cx="7407696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TW" sz="3200" kern="0" dirty="0">
                <a:solidFill>
                  <a:srgbClr val="333399"/>
                </a:solidFill>
                <a:latin typeface="Times New Roman" pitchFamily="18" charset="0"/>
              </a:rPr>
              <a:t>BrO</a:t>
            </a:r>
            <a:r>
              <a:rPr lang="en-US" altLang="zh-TW" sz="3200" kern="0" baseline="-25000" dirty="0">
                <a:solidFill>
                  <a:srgbClr val="333399"/>
                </a:solidFill>
                <a:latin typeface="Times New Roman" pitchFamily="18" charset="0"/>
              </a:rPr>
              <a:t>3</a:t>
            </a:r>
            <a:r>
              <a:rPr lang="en-US" altLang="zh-TW" sz="3200" kern="0" baseline="30000" dirty="0">
                <a:solidFill>
                  <a:srgbClr val="333399"/>
                </a:solidFill>
                <a:latin typeface="Times New Roman" pitchFamily="18" charset="0"/>
              </a:rPr>
              <a:t>-</a:t>
            </a:r>
            <a:r>
              <a:rPr lang="en-US" altLang="zh-TW" sz="3200" kern="0" dirty="0">
                <a:solidFill>
                  <a:srgbClr val="333399"/>
                </a:solidFill>
                <a:latin typeface="Times New Roman" pitchFamily="18" charset="0"/>
              </a:rPr>
              <a:t> + </a:t>
            </a:r>
            <a:r>
              <a:rPr lang="en-US" altLang="zh-TW" sz="3200" kern="0" dirty="0" smtClean="0">
                <a:solidFill>
                  <a:srgbClr val="333399"/>
                </a:solidFill>
                <a:latin typeface="Times New Roman" pitchFamily="18" charset="0"/>
              </a:rPr>
              <a:t>6I</a:t>
            </a:r>
            <a:r>
              <a:rPr lang="en-US" altLang="zh-TW" sz="3200" kern="0" baseline="30000" dirty="0" smtClean="0">
                <a:solidFill>
                  <a:srgbClr val="333399"/>
                </a:solidFill>
                <a:latin typeface="Times New Roman" pitchFamily="18" charset="0"/>
              </a:rPr>
              <a:t>-</a:t>
            </a:r>
            <a:r>
              <a:rPr lang="en-US" altLang="zh-TW" sz="3200" kern="0" dirty="0" smtClean="0">
                <a:solidFill>
                  <a:srgbClr val="333399"/>
                </a:solidFill>
                <a:latin typeface="Times New Roman" pitchFamily="18" charset="0"/>
              </a:rPr>
              <a:t> </a:t>
            </a:r>
            <a:r>
              <a:rPr lang="en-US" altLang="zh-TW" sz="3200" kern="0" dirty="0">
                <a:solidFill>
                  <a:srgbClr val="333399"/>
                </a:solidFill>
                <a:latin typeface="Times New Roman" pitchFamily="18" charset="0"/>
              </a:rPr>
              <a:t>+ </a:t>
            </a:r>
            <a:r>
              <a:rPr lang="en-US" altLang="zh-TW" sz="3200" kern="0" dirty="0" smtClean="0">
                <a:solidFill>
                  <a:srgbClr val="333399"/>
                </a:solidFill>
                <a:latin typeface="Times New Roman" pitchFamily="18" charset="0"/>
              </a:rPr>
              <a:t>6H</a:t>
            </a:r>
            <a:r>
              <a:rPr lang="en-US" altLang="zh-TW" sz="3200" kern="0" baseline="30000" dirty="0">
                <a:solidFill>
                  <a:srgbClr val="333399"/>
                </a:solidFill>
                <a:latin typeface="Times New Roman" pitchFamily="18" charset="0"/>
              </a:rPr>
              <a:t>+</a:t>
            </a:r>
            <a:r>
              <a:rPr lang="en-US" altLang="zh-TW" sz="3200" kern="0" dirty="0">
                <a:solidFill>
                  <a:srgbClr val="333399"/>
                </a:solidFill>
                <a:latin typeface="Times New Roman" pitchFamily="18" charset="0"/>
              </a:rPr>
              <a:t> </a:t>
            </a:r>
            <a:r>
              <a:rPr lang="en-US" altLang="zh-TW" sz="3200" kern="0" dirty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→ Br</a:t>
            </a:r>
            <a:r>
              <a:rPr lang="en-US" altLang="zh-TW" sz="3200" kern="0" baseline="30000" dirty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-</a:t>
            </a:r>
            <a:r>
              <a:rPr lang="en-US" altLang="zh-TW" sz="3200" kern="0" dirty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 + </a:t>
            </a:r>
            <a:r>
              <a:rPr lang="en-US" altLang="zh-TW" sz="3200" kern="0" dirty="0" smtClean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3I</a:t>
            </a:r>
            <a:r>
              <a:rPr lang="en-US" altLang="zh-TW" sz="3200" kern="0" baseline="-25000" dirty="0" smtClean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US" altLang="zh-TW" sz="3200" kern="0" dirty="0" smtClean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zh-TW" sz="3200" kern="0" dirty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+ </a:t>
            </a:r>
            <a:r>
              <a:rPr lang="en-US" altLang="zh-TW" sz="3200" kern="0" dirty="0" smtClean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3H</a:t>
            </a:r>
            <a:r>
              <a:rPr lang="en-US" altLang="zh-TW" sz="3200" kern="0" baseline="-25000" dirty="0" smtClean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US" altLang="zh-TW" sz="3200" kern="0" dirty="0" smtClean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O</a:t>
            </a:r>
            <a:r>
              <a:rPr lang="en-US" altLang="zh-TW" sz="3200" kern="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 </a:t>
            </a:r>
            <a:r>
              <a:rPr lang="en-US" altLang="zh-TW" sz="3200" kern="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(1</a:t>
            </a:r>
            <a:r>
              <a:rPr lang="en-US" altLang="zh-TW" sz="3200" kern="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)</a:t>
            </a:r>
            <a:endParaRPr lang="en-US" altLang="zh-TW" sz="3200" kern="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TW" sz="3200" kern="0" dirty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US" altLang="zh-TW" sz="3200" kern="0" baseline="-25000" dirty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US" altLang="zh-TW" sz="3200" kern="0" dirty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 + </a:t>
            </a:r>
            <a:r>
              <a:rPr lang="en-US" altLang="zh-TW" sz="3200" kern="0" dirty="0" smtClean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2S</a:t>
            </a:r>
            <a:r>
              <a:rPr lang="en-US" altLang="zh-TW" sz="3200" kern="0" baseline="-25000" dirty="0" smtClean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US" altLang="zh-TW" sz="3200" kern="0" dirty="0" smtClean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O</a:t>
            </a:r>
            <a:r>
              <a:rPr lang="en-US" altLang="zh-TW" sz="3200" kern="0" baseline="-25000" dirty="0" smtClean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3</a:t>
            </a:r>
            <a:r>
              <a:rPr lang="en-US" altLang="zh-TW" sz="3200" kern="0" baseline="30000" dirty="0" smtClean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2-</a:t>
            </a:r>
            <a:r>
              <a:rPr lang="en-US" altLang="zh-TW" sz="3200" kern="0" dirty="0" smtClean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zh-TW" sz="3200" kern="0" dirty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→ </a:t>
            </a:r>
            <a:r>
              <a:rPr lang="en-US" altLang="zh-TW" sz="3200" kern="0" dirty="0" smtClean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2I</a:t>
            </a:r>
            <a:r>
              <a:rPr lang="en-US" altLang="zh-TW" sz="3200" kern="0" baseline="30000" dirty="0" smtClean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-</a:t>
            </a:r>
            <a:r>
              <a:rPr lang="en-US" altLang="zh-TW" sz="3200" kern="0" dirty="0" smtClean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zh-TW" sz="3200" kern="0" dirty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+ S</a:t>
            </a:r>
            <a:r>
              <a:rPr lang="en-US" altLang="zh-TW" sz="3200" kern="0" baseline="-25000" dirty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4</a:t>
            </a:r>
            <a:r>
              <a:rPr lang="en-US" altLang="zh-TW" sz="3200" kern="0" dirty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O</a:t>
            </a:r>
            <a:r>
              <a:rPr lang="en-US" altLang="zh-TW" sz="3200" kern="0" baseline="-25000" dirty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6</a:t>
            </a:r>
            <a:r>
              <a:rPr lang="en-US" altLang="zh-TW" sz="3200" kern="0" baseline="30000" dirty="0">
                <a:solidFill>
                  <a:srgbClr val="333399"/>
                </a:solidFill>
                <a:latin typeface="Times New Roman" pitchFamily="18" charset="0"/>
                <a:cs typeface="Arial" charset="0"/>
              </a:rPr>
              <a:t>2-</a:t>
            </a:r>
            <a:r>
              <a:rPr lang="en-US" altLang="zh-TW" sz="3200" kern="0" baseline="3000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                            </a:t>
            </a:r>
            <a:r>
              <a:rPr lang="en-US" altLang="zh-TW" sz="3200" kern="0" baseline="3000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zh-TW" sz="3200" kern="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en-US" altLang="zh-TW" sz="3200" kern="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2)</a:t>
            </a:r>
          </a:p>
        </p:txBody>
      </p:sp>
      <p:sp>
        <p:nvSpPr>
          <p:cNvPr id="3" name="矩形 2"/>
          <p:cNvSpPr/>
          <p:nvPr/>
        </p:nvSpPr>
        <p:spPr>
          <a:xfrm>
            <a:off x="1229843" y="5908722"/>
            <a:ext cx="53194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0" lang="en-US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新細明體"/>
                <a:cs typeface="Times New Roman" pitchFamily="18" charset="0"/>
              </a:rPr>
              <a:t>→ </a:t>
            </a:r>
            <a:r>
              <a:rPr lang="en-US" altLang="zh-TW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TW" sz="3200" b="1" kern="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zh-TW" sz="3200" b="1" kern="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TW" sz="3200" b="1" kern="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altLang="zh-TW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32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mol</a:t>
            </a:r>
            <a:r>
              <a:rPr lang="en-US" altLang="zh-TW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6 </a:t>
            </a:r>
            <a:r>
              <a:rPr lang="en-US" altLang="zh-TW" sz="3200" b="1" kern="0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BrO</a:t>
            </a:r>
            <a:r>
              <a:rPr lang="en-US" altLang="zh-TW" sz="3200" b="1" kern="0" baseline="-25000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3</a:t>
            </a:r>
            <a:r>
              <a:rPr lang="en-US" altLang="zh-TW" sz="3200" b="1" kern="0" baseline="30000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-</a:t>
            </a:r>
            <a:r>
              <a:rPr lang="en-US" altLang="zh-TW" sz="3200" b="1" kern="0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zh-TW" sz="3200" b="1" kern="0" dirty="0" err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mol</a:t>
            </a:r>
            <a:r>
              <a:rPr lang="en-US" altLang="zh-TW" sz="3200" b="1" kern="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endParaRPr kumimoji="0" lang="en-US" alt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新細明體"/>
              <a:cs typeface="Arial" charset="0"/>
            </a:endParaRPr>
          </a:p>
        </p:txBody>
      </p:sp>
      <p:grpSp>
        <p:nvGrpSpPr>
          <p:cNvPr id="14" name="群組 13"/>
          <p:cNvGrpSpPr/>
          <p:nvPr/>
        </p:nvGrpSpPr>
        <p:grpSpPr>
          <a:xfrm>
            <a:off x="1037509" y="3208505"/>
            <a:ext cx="6294726" cy="2408349"/>
            <a:chOff x="998872" y="3429000"/>
            <a:chExt cx="6294726" cy="2408349"/>
          </a:xfrm>
        </p:grpSpPr>
        <p:grpSp>
          <p:nvGrpSpPr>
            <p:cNvPr id="11" name="群組 10"/>
            <p:cNvGrpSpPr/>
            <p:nvPr/>
          </p:nvGrpSpPr>
          <p:grpSpPr>
            <a:xfrm>
              <a:off x="1388460" y="3592373"/>
              <a:ext cx="5905138" cy="2132393"/>
              <a:chOff x="1185930" y="3452871"/>
              <a:chExt cx="5905138" cy="2132393"/>
            </a:xfrm>
          </p:grpSpPr>
          <p:grpSp>
            <p:nvGrpSpPr>
              <p:cNvPr id="7" name="群組 6"/>
              <p:cNvGrpSpPr/>
              <p:nvPr/>
            </p:nvGrpSpPr>
            <p:grpSpPr>
              <a:xfrm>
                <a:off x="1784972" y="3452871"/>
                <a:ext cx="5306096" cy="1564022"/>
                <a:chOff x="1707699" y="3450052"/>
                <a:chExt cx="5306096" cy="1564022"/>
              </a:xfrm>
            </p:grpSpPr>
            <p:sp>
              <p:nvSpPr>
                <p:cNvPr id="4" name="文字方塊 3"/>
                <p:cNvSpPr txBox="1"/>
                <p:nvPr/>
              </p:nvSpPr>
              <p:spPr>
                <a:xfrm>
                  <a:off x="1707699" y="3450052"/>
                  <a:ext cx="530609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2800" b="1" dirty="0" smtClean="0"/>
                    <a:t>BrO</a:t>
                  </a:r>
                  <a:r>
                    <a:rPr lang="en-US" altLang="zh-TW" sz="2800" b="1" baseline="-25000" dirty="0" smtClean="0"/>
                    <a:t>3</a:t>
                  </a:r>
                  <a:r>
                    <a:rPr lang="en-US" altLang="zh-TW" sz="2800" b="1" baseline="30000" dirty="0" smtClean="0"/>
                    <a:t>-</a:t>
                  </a:r>
                  <a:r>
                    <a:rPr lang="en-US" altLang="zh-TW" sz="2800" b="1" dirty="0" smtClean="0"/>
                    <a:t>    </a:t>
                  </a:r>
                  <a:r>
                    <a:rPr lang="en-US" altLang="zh-TW" sz="28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:</a:t>
                  </a:r>
                  <a:r>
                    <a:rPr lang="en-US" altLang="zh-TW" sz="2800" b="1" dirty="0" smtClean="0"/>
                    <a:t>    I</a:t>
                  </a:r>
                  <a:r>
                    <a:rPr lang="en-US" altLang="zh-TW" sz="2800" b="1" baseline="-25000" dirty="0" smtClean="0"/>
                    <a:t>2</a:t>
                  </a:r>
                  <a:r>
                    <a:rPr lang="en-US" altLang="zh-TW" sz="2800" b="1" dirty="0" smtClean="0"/>
                    <a:t>    :    S</a:t>
                  </a:r>
                  <a:r>
                    <a:rPr lang="en-US" altLang="zh-TW" sz="2800" b="1" baseline="-25000" dirty="0" smtClean="0"/>
                    <a:t>2</a:t>
                  </a:r>
                  <a:r>
                    <a:rPr lang="en-US" altLang="zh-TW" sz="2800" b="1" dirty="0" smtClean="0"/>
                    <a:t>O</a:t>
                  </a:r>
                  <a:r>
                    <a:rPr lang="en-US" altLang="zh-TW" sz="2800" b="1" baseline="-25000" dirty="0" smtClean="0"/>
                    <a:t>3</a:t>
                  </a:r>
                  <a:r>
                    <a:rPr lang="en-US" altLang="zh-TW" sz="2800" b="1" baseline="30000" dirty="0" smtClean="0"/>
                    <a:t>2-</a:t>
                  </a:r>
                </a:p>
              </p:txBody>
            </p:sp>
            <p:sp>
              <p:nvSpPr>
                <p:cNvPr id="5" name="文字方塊 4"/>
                <p:cNvSpPr txBox="1"/>
                <p:nvPr/>
              </p:nvSpPr>
              <p:spPr>
                <a:xfrm>
                  <a:off x="2125014" y="3970453"/>
                  <a:ext cx="34901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2800" b="1" dirty="0" smtClean="0"/>
                    <a:t>1       :    3</a:t>
                  </a:r>
                  <a:endParaRPr lang="zh-TW" altLang="en-US" sz="2800" b="1" dirty="0"/>
                </a:p>
              </p:txBody>
            </p:sp>
            <p:sp>
              <p:nvSpPr>
                <p:cNvPr id="6" name="文字方塊 5"/>
                <p:cNvSpPr txBox="1"/>
                <p:nvPr/>
              </p:nvSpPr>
              <p:spPr>
                <a:xfrm>
                  <a:off x="3423633" y="4490854"/>
                  <a:ext cx="34901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2800" b="1" dirty="0" smtClean="0"/>
                    <a:t>1     :    2</a:t>
                  </a:r>
                  <a:endParaRPr lang="zh-TW" altLang="en-US" sz="2800" b="1" dirty="0"/>
                </a:p>
              </p:txBody>
            </p:sp>
          </p:grpSp>
          <p:cxnSp>
            <p:nvCxnSpPr>
              <p:cNvPr id="9" name="直線接點 8"/>
              <p:cNvCxnSpPr/>
              <p:nvPr/>
            </p:nvCxnSpPr>
            <p:spPr>
              <a:xfrm>
                <a:off x="1185930" y="5016893"/>
                <a:ext cx="552288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文字方塊 9"/>
              <p:cNvSpPr txBox="1"/>
              <p:nvPr/>
            </p:nvSpPr>
            <p:spPr>
              <a:xfrm>
                <a:off x="2202287" y="5062044"/>
                <a:ext cx="34901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b="1" dirty="0" smtClean="0"/>
                  <a:t>1       :    3     :    6</a:t>
                </a:r>
                <a:endParaRPr lang="zh-TW" altLang="en-US" sz="2800" b="1" dirty="0"/>
              </a:p>
            </p:txBody>
          </p:sp>
        </p:grpSp>
        <p:sp>
          <p:nvSpPr>
            <p:cNvPr id="12" name="矩形 11"/>
            <p:cNvSpPr/>
            <p:nvPr/>
          </p:nvSpPr>
          <p:spPr>
            <a:xfrm>
              <a:off x="998872" y="3429000"/>
              <a:ext cx="6194738" cy="2408349"/>
            </a:xfrm>
            <a:prstGeom prst="rect">
              <a:avLst/>
            </a:prstGeom>
            <a:noFill/>
            <a:ln w="28575">
              <a:solidFill>
                <a:srgbClr val="FFC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3" name="文字方塊 12"/>
          <p:cNvSpPr txBox="1"/>
          <p:nvPr/>
        </p:nvSpPr>
        <p:spPr>
          <a:xfrm>
            <a:off x="769276" y="544868"/>
            <a:ext cx="7116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藉由已知體積的標準</a:t>
            </a:r>
            <a:r>
              <a:rPr lang="zh-TW" altLang="en-US" sz="2400" dirty="0"/>
              <a:t>溴</a:t>
            </a:r>
            <a:r>
              <a:rPr lang="zh-TW" altLang="en-US" sz="2400" dirty="0" smtClean="0"/>
              <a:t>酸鉀溶液和過量的</a:t>
            </a:r>
            <a:r>
              <a:rPr lang="en-US" altLang="zh-TW" sz="2400" dirty="0" smtClean="0"/>
              <a:t>KI</a:t>
            </a:r>
            <a:r>
              <a:rPr lang="zh-TW" altLang="en-US" sz="2400" dirty="0" smtClean="0"/>
              <a:t>反應產生碘</a:t>
            </a:r>
            <a:r>
              <a:rPr lang="en-US" altLang="zh-TW" sz="2400" dirty="0" smtClean="0"/>
              <a:t>(I</a:t>
            </a:r>
            <a:r>
              <a:rPr lang="en-US" altLang="zh-TW" sz="2400" baseline="-25000" dirty="0" smtClean="0"/>
              <a:t>2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，產生的碘再用硫代硫酸鈉滴定。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18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96216" y="244698"/>
            <a:ext cx="1957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rgbClr val="002060"/>
                </a:solidFill>
              </a:rPr>
              <a:t>溶液製備</a:t>
            </a:r>
            <a:endParaRPr lang="zh-TW" altLang="en-US" sz="3200" dirty="0">
              <a:solidFill>
                <a:srgbClr val="00206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60230" y="1349657"/>
            <a:ext cx="80235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2800" b="1" kern="0" dirty="0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0.015M KBrO</a:t>
            </a:r>
            <a:r>
              <a:rPr kumimoji="1" lang="en-US" altLang="zh-TW" sz="2800" b="1" kern="0" baseline="-25000" dirty="0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kumimoji="1" lang="en-US" altLang="zh-TW" sz="28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</a:p>
          <a:p>
            <a:r>
              <a:rPr kumimoji="1" lang="zh-TW" altLang="en-US" sz="28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取</a:t>
            </a:r>
            <a:r>
              <a:rPr kumimoji="1" lang="en-US" altLang="zh-TW" sz="28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1.3g KBrO</a:t>
            </a:r>
            <a:r>
              <a:rPr kumimoji="1" lang="en-US" altLang="zh-TW" sz="2800" kern="0" baseline="-25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kumimoji="1" lang="zh-TW" altLang="en-US" sz="28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到</a:t>
            </a:r>
            <a:r>
              <a:rPr kumimoji="1" lang="en-US" altLang="zh-TW" sz="28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500mL</a:t>
            </a:r>
            <a:r>
              <a:rPr kumimoji="1" lang="zh-TW" altLang="en-US" sz="28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定量</a:t>
            </a:r>
            <a:r>
              <a:rPr kumimoji="1" lang="zh-TW" altLang="en-US" sz="28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瓶，</a:t>
            </a:r>
            <a:r>
              <a:rPr lang="zh-TW" altLang="en-US" sz="28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稀釋到</a:t>
            </a:r>
            <a:r>
              <a:rPr lang="en-US" altLang="zh-TW" sz="28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500mL</a:t>
            </a:r>
            <a:r>
              <a:rPr lang="zh-TW" altLang="en-US" sz="28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800" kern="0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4000" kern="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1" lang="en-US" altLang="zh-TW" sz="2800" b="1" kern="0" dirty="0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0.05M Na</a:t>
            </a:r>
            <a:r>
              <a:rPr kumimoji="1" lang="en-US" altLang="zh-TW" sz="2800" b="1" kern="0" baseline="-25000" dirty="0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1" lang="en-US" altLang="zh-TW" sz="2800" b="1" kern="0" dirty="0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</a:t>
            </a:r>
            <a:r>
              <a:rPr kumimoji="1" lang="en-US" altLang="zh-TW" sz="2800" b="1" kern="0" baseline="-25000" dirty="0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1" lang="en-US" altLang="zh-TW" sz="2800" b="1" kern="0" dirty="0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</a:t>
            </a:r>
            <a:r>
              <a:rPr kumimoji="1" lang="en-US" altLang="zh-TW" sz="2800" b="1" kern="0" baseline="-25000" dirty="0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kumimoji="1" lang="en-US" altLang="zh-TW" sz="28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</a:p>
          <a:p>
            <a:r>
              <a:rPr kumimoji="1" lang="zh-TW" altLang="en-US" sz="28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取</a:t>
            </a:r>
            <a:r>
              <a:rPr kumimoji="1" lang="en-US" altLang="zh-TW" sz="28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12.5g Na</a:t>
            </a:r>
            <a:r>
              <a:rPr kumimoji="1" lang="en-US" altLang="zh-TW" sz="2800" kern="0" baseline="-25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1" lang="en-US" altLang="zh-TW" sz="28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</a:t>
            </a:r>
            <a:r>
              <a:rPr kumimoji="1" lang="en-US" altLang="zh-TW" sz="2800" kern="0" baseline="-25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1" lang="en-US" altLang="zh-TW" sz="28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</a:t>
            </a:r>
            <a:r>
              <a:rPr kumimoji="1" lang="en-US" altLang="zh-TW" sz="2800" kern="0" baseline="-25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kumimoji="1" lang="zh-TW" altLang="en-US" sz="28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到</a:t>
            </a:r>
            <a:r>
              <a:rPr kumimoji="1" lang="en-US" altLang="zh-TW" sz="28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1000mL</a:t>
            </a:r>
            <a:r>
              <a:rPr kumimoji="1" lang="zh-TW" altLang="en-US" sz="28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定量</a:t>
            </a:r>
            <a:r>
              <a:rPr kumimoji="1" lang="zh-TW" altLang="en-US" sz="28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瓶，稀釋到</a:t>
            </a:r>
            <a:r>
              <a:rPr kumimoji="1" lang="en-US" altLang="zh-TW" sz="28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1000mL</a:t>
            </a:r>
            <a:r>
              <a:rPr kumimoji="1" lang="zh-TW" altLang="en-US" sz="28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kumimoji="1" lang="en-US" altLang="zh-TW" sz="2800" kern="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4931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296216" y="244698"/>
            <a:ext cx="1957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rgbClr val="002060"/>
                </a:solidFill>
              </a:rPr>
              <a:t>實驗流</a:t>
            </a:r>
            <a:r>
              <a:rPr lang="zh-TW" altLang="en-US" sz="3200" dirty="0">
                <a:solidFill>
                  <a:srgbClr val="002060"/>
                </a:solidFill>
              </a:rPr>
              <a:t>程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566672" y="1081826"/>
            <a:ext cx="6915953" cy="179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kumimoji="1" lang="zh-TW" altLang="en-US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取</a:t>
            </a:r>
            <a:r>
              <a:rPr kumimoji="1" lang="en-US" altLang="zh-TW" sz="24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25mL </a:t>
            </a:r>
            <a:r>
              <a:rPr kumimoji="1" lang="en-US" altLang="zh-TW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KBrO</a:t>
            </a:r>
            <a:r>
              <a:rPr kumimoji="1" lang="en-US" altLang="zh-TW" sz="2400" kern="0" baseline="-25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kumimoji="1" lang="zh-TW" altLang="en-US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溶液到</a:t>
            </a:r>
            <a:r>
              <a:rPr kumimoji="1" lang="en-US" altLang="zh-TW" sz="24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250mL</a:t>
            </a:r>
            <a:r>
              <a:rPr kumimoji="1" lang="zh-TW" altLang="en-US" sz="24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錐形</a:t>
            </a:r>
            <a:r>
              <a:rPr kumimoji="1" lang="zh-TW" altLang="en-US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瓶</a:t>
            </a:r>
            <a:r>
              <a:rPr kumimoji="1" lang="zh-TW" altLang="en-US" sz="24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kumimoji="1" lang="en-US" altLang="zh-TW" sz="2400" kern="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1" lang="zh-TW" altLang="en-US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加入</a:t>
            </a:r>
            <a:r>
              <a:rPr kumimoji="1" lang="en-US" altLang="zh-TW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2~3g </a:t>
            </a:r>
            <a:r>
              <a:rPr kumimoji="1" lang="en-US" altLang="zh-TW" sz="24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KI</a:t>
            </a:r>
            <a:r>
              <a:rPr kumimoji="1" lang="zh-TW" altLang="en-US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和</a:t>
            </a:r>
            <a:r>
              <a:rPr kumimoji="1" lang="en-US" altLang="zh-TW" sz="24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5mL </a:t>
            </a:r>
            <a:r>
              <a:rPr kumimoji="1" lang="en-US" altLang="zh-TW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3M H</a:t>
            </a:r>
            <a:r>
              <a:rPr kumimoji="1" lang="en-US" altLang="zh-TW" sz="2400" kern="0" baseline="-25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1" lang="en-US" altLang="zh-TW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SO</a:t>
            </a:r>
            <a:r>
              <a:rPr kumimoji="1" lang="en-US" altLang="zh-TW" sz="2400" kern="0" baseline="-25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lang="zh-TW" altLang="en-US" sz="24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kern="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zh-TW" altLang="en-US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立刻用</a:t>
            </a:r>
            <a:r>
              <a:rPr kumimoji="1" lang="en-US" altLang="zh-TW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Na</a:t>
            </a:r>
            <a:r>
              <a:rPr kumimoji="1" lang="en-US" altLang="zh-TW" sz="2400" kern="0" baseline="-25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1" lang="en-US" altLang="zh-TW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</a:t>
            </a:r>
            <a:r>
              <a:rPr kumimoji="1" lang="en-US" altLang="zh-TW" sz="2400" kern="0" baseline="-25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1" lang="en-US" altLang="zh-TW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</a:t>
            </a:r>
            <a:r>
              <a:rPr kumimoji="1" lang="en-US" altLang="zh-TW" sz="2400" kern="0" baseline="-25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kumimoji="1" lang="zh-TW" altLang="en-US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滴定到</a:t>
            </a:r>
            <a:r>
              <a:rPr kumimoji="1" lang="zh-TW" altLang="en-US" sz="24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淡黃色。</a:t>
            </a:r>
            <a:endParaRPr kumimoji="1" lang="en-US" altLang="zh-TW" sz="2400" kern="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1" lang="zh-TW" altLang="en-US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加入</a:t>
            </a:r>
            <a:r>
              <a:rPr kumimoji="1" lang="en-US" altLang="zh-TW" sz="24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5mL</a:t>
            </a:r>
            <a:r>
              <a:rPr kumimoji="1" lang="zh-TW" altLang="en-US" sz="24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澱粉</a:t>
            </a:r>
            <a:r>
              <a:rPr kumimoji="1" lang="zh-TW" altLang="en-US" sz="24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指示劑並滴定到藍色消失。</a:t>
            </a:r>
            <a:endParaRPr lang="zh-TW" altLang="en-US" sz="24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9" y="3448319"/>
            <a:ext cx="1890000" cy="25200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67" y="3448319"/>
            <a:ext cx="1890000" cy="2520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33033" y="3448319"/>
            <a:ext cx="1890000" cy="252000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000" y="3429000"/>
            <a:ext cx="1890000" cy="2520000"/>
          </a:xfrm>
          <a:prstGeom prst="rect">
            <a:avLst/>
          </a:prstGeom>
        </p:spPr>
      </p:pic>
      <p:sp>
        <p:nvSpPr>
          <p:cNvPr id="9" name="向右箭號 8"/>
          <p:cNvSpPr/>
          <p:nvPr/>
        </p:nvSpPr>
        <p:spPr>
          <a:xfrm>
            <a:off x="1915759" y="4431422"/>
            <a:ext cx="576000" cy="515155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右箭號 9"/>
          <p:cNvSpPr/>
          <p:nvPr/>
        </p:nvSpPr>
        <p:spPr>
          <a:xfrm>
            <a:off x="4296880" y="4431421"/>
            <a:ext cx="576000" cy="515155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右箭號 10"/>
          <p:cNvSpPr/>
          <p:nvPr/>
        </p:nvSpPr>
        <p:spPr>
          <a:xfrm>
            <a:off x="6723033" y="4450741"/>
            <a:ext cx="576000" cy="515155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305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7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</TotalTime>
  <Words>162</Words>
  <Application>Microsoft Office PowerPoint</Application>
  <PresentationFormat>如螢幕大小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標楷體</vt:lpstr>
      <vt:lpstr>Arial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Exp1</dc:title>
  <dc:creator>user</dc:creator>
  <cp:lastModifiedBy>USER</cp:lastModifiedBy>
  <cp:revision>38</cp:revision>
  <dcterms:created xsi:type="dcterms:W3CDTF">2015-02-03T03:35:27Z</dcterms:created>
  <dcterms:modified xsi:type="dcterms:W3CDTF">2015-02-05T06:59:54Z</dcterms:modified>
</cp:coreProperties>
</file>