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BC3E-0CBE-4C6B-B0CC-1091B01A1085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AC970-2D87-4BAF-B6DA-7F53FC039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534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AC970-2D87-4BAF-B6DA-7F53FC039EF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84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179512" y="1600200"/>
            <a:ext cx="87136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Viner Hand ITC" panose="03070502030502020203" pitchFamily="66" charset="0"/>
                <a:ea typeface="微軟正黑體" panose="020B0604030504040204" pitchFamily="34" charset="-120"/>
              </a:rPr>
              <a:t>Exp.</a:t>
            </a:r>
            <a:r>
              <a:rPr lang="zh-TW" altLang="en-US" b="1" dirty="0" smtClean="0">
                <a:solidFill>
                  <a:schemeClr val="tx1"/>
                </a:solidFill>
                <a:latin typeface="Viner Hand ITC" panose="03070502030502020203" pitchFamily="66" charset="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latin typeface="Viner Hand ITC" panose="03070502030502020203" pitchFamily="66" charset="0"/>
                <a:ea typeface="微軟正黑體" panose="020B0604030504040204" pitchFamily="34" charset="-120"/>
              </a:rPr>
              <a:t>5</a:t>
            </a:r>
            <a:endParaRPr lang="en-US" altLang="zh-TW" b="1" dirty="0" smtClean="0">
              <a:solidFill>
                <a:schemeClr val="tx1"/>
              </a:solidFill>
              <a:latin typeface="Viner Hand ITC" panose="03070502030502020203" pitchFamily="66" charset="0"/>
              <a:ea typeface="微軟正黑體" panose="020B0604030504040204" pitchFamily="34" charset="-120"/>
            </a:endParaRPr>
          </a:p>
          <a:p>
            <a:endParaRPr lang="en-US" altLang="zh-TW" sz="3600" b="1" dirty="0" smtClean="0">
              <a:solidFill>
                <a:schemeClr val="tx1"/>
              </a:solidFill>
              <a:latin typeface="Viner Hand ITC" panose="03070502030502020203" pitchFamily="66" charset="0"/>
              <a:ea typeface="微軟正黑體" panose="020B0604030504040204" pitchFamily="34" charset="-120"/>
            </a:endParaRPr>
          </a:p>
          <a:p>
            <a:pPr>
              <a:buFontTx/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Viner Hand ITC" panose="03070502030502020203" pitchFamily="66" charset="0"/>
                <a:ea typeface="微軟正黑體" panose="020B0604030504040204" pitchFamily="34" charset="-120"/>
              </a:rPr>
              <a:t>The Determination of Copper in Brass. </a:t>
            </a:r>
            <a:endParaRPr lang="en-US" altLang="zh-TW" b="1" dirty="0">
              <a:solidFill>
                <a:schemeClr val="tx1"/>
              </a:solidFill>
              <a:latin typeface="Viner Hand ITC" panose="03070502030502020203" pitchFamily="66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95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2675815"/>
            <a:ext cx="849694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碘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定量滴定法，是將試樣在酸性溶液中，以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過量碘化鉀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處理，而游離出碘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將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銅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用硝酸溶解後，加入過量的碘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離子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，與銅離子作用生成不溶性碘化亞銅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及碘。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2Cu</a:t>
            </a:r>
            <a:r>
              <a:rPr lang="en-US" altLang="zh-TW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＋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4I</a:t>
            </a:r>
            <a:r>
              <a:rPr lang="zh-TW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→2CuI</a:t>
            </a:r>
            <a:r>
              <a:rPr lang="en-US" altLang="zh-TW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(s) 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＋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</a:t>
            </a:r>
            <a:r>
              <a:rPr lang="en-US" altLang="zh-TW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2)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再以硫代硫酸鈉溶液滴定游離的碘來定量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試樣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中的成分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</a:t>
            </a:r>
            <a:r>
              <a:rPr lang="en-US" altLang="zh-TW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＋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2S</a:t>
            </a:r>
            <a:r>
              <a:rPr lang="en-US" altLang="zh-TW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→2I</a:t>
            </a:r>
            <a:r>
              <a:rPr lang="zh-TW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＋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en-US" altLang="zh-TW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3)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滴定終點的判斷是利用澱粉為指示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劑。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23528" y="198884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原理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3528" y="47667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目的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528" y="1124744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20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利用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硫代</a:t>
            </a:r>
            <a:r>
              <a:rPr lang="zh-TW" altLang="en-US" sz="20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硫酸鈉</a:t>
            </a:r>
            <a:r>
              <a:rPr lang="zh-TW" altLang="en-US" sz="20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滴定銅離子，測定黃銅中的銅</a:t>
            </a:r>
            <a:r>
              <a:rPr lang="zh-TW" altLang="en-US" sz="20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含量。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2840" y="1169986"/>
            <a:ext cx="8589640" cy="5688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取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0.3g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待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測物（誤差至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0.1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mg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）至 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250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mL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錐形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瓶，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加入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 mL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 HNO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，在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通風除內加熱到完全溶解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 </a:t>
            </a:r>
            <a:endParaRPr lang="en-US" altLang="zh-TW" sz="18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 mL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18 M H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，並蒸發到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直到 </a:t>
            </a:r>
            <a:r>
              <a:rPr lang="en-US" altLang="zh-TW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SO</a:t>
            </a:r>
            <a:r>
              <a:rPr lang="en-US" altLang="zh-TW" sz="18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煙霧消失。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降溫冷卻後，加入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 mL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蒸餾水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沸騰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1~2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降溫冷卻。</a:t>
            </a:r>
            <a:endParaRPr lang="en-US" altLang="zh-TW" sz="18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加入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滴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 M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NH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OH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產生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深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藍色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Cu(NH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sz="18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2+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 </a:t>
            </a:r>
            <a:r>
              <a:rPr lang="en-US" altLang="zh-TW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</a:t>
            </a:r>
            <a:r>
              <a:rPr lang="zh-TW" alt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酸鹼中和反應，放熱</a:t>
            </a:r>
            <a:r>
              <a:rPr lang="en-US" altLang="zh-TW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逐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滴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加入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 H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直到顏色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回到淡藍色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8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加入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mL 85% H</a:t>
            </a:r>
            <a:r>
              <a:rPr lang="en-US" altLang="zh-TW" sz="1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PO</a:t>
            </a:r>
            <a:r>
              <a:rPr lang="en-US" altLang="zh-TW" sz="1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降至室溫。</a:t>
            </a:r>
            <a:endParaRPr lang="en-US" altLang="zh-TW" sz="18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l" hangingPunct="0">
              <a:lnSpc>
                <a:spcPct val="150000"/>
              </a:lnSpc>
              <a:buAutoNum type="arabicPeriod"/>
            </a:pP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加入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 KI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，立刻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0.1 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滴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定，直到顏色變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淡黃，</a:t>
            </a:r>
            <a:r>
              <a:rPr lang="zh-TW" altLang="en-US" sz="18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記錄體積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8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l" hangingPunct="0">
              <a:lnSpc>
                <a:spcPct val="150000"/>
              </a:lnSpc>
              <a:buAutoNum type="arabicPeriod"/>
            </a:pP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 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mL 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澱粉指示劑，並持續滴定直到藍色變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淡，</a:t>
            </a:r>
            <a:r>
              <a:rPr lang="zh-TW" altLang="en-US" sz="18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記錄體積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8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l" hangingPunct="0">
              <a:lnSpc>
                <a:spcPct val="150000"/>
              </a:lnSpc>
              <a:buAutoNum type="arabicPeriod"/>
            </a:pP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g KSCN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攪拌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秒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繼續用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0.1 M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sz="18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滴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定直到像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芋頭牛奶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顏色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18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記錄體積</a:t>
            </a:r>
            <a:r>
              <a:rPr lang="zh-TW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18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zh-TW" alt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計算黃銅中銅的比例</a:t>
            </a:r>
            <a:r>
              <a:rPr lang="zh-TW" alt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23528" y="47667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步驟</a:t>
            </a:r>
            <a:endParaRPr lang="zh-TW" altLang="en-US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2840" y="1169986"/>
            <a:ext cx="8589640" cy="5688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endParaRPr lang="zh-TW" alt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23528" y="47667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數據計算</a:t>
            </a:r>
            <a:endParaRPr lang="zh-TW" altLang="en-US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/>
              <p:nvPr/>
            </p:nvSpPr>
            <p:spPr>
              <a:xfrm>
                <a:off x="1349896" y="1225536"/>
                <a:ext cx="7038528" cy="55769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zh-TW" alt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共用 </a:t>
                </a:r>
                <a:r>
                  <a:rPr lang="en-US" altLang="zh-TW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42.2 </a:t>
                </a:r>
                <a:r>
                  <a:rPr lang="en-US" altLang="zh-TW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mL </a:t>
                </a:r>
                <a:r>
                  <a:rPr lang="en-US" altLang="zh-TW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Na</a:t>
                </a:r>
                <a:r>
                  <a:rPr lang="en-US" altLang="zh-TW" b="1" baseline="-25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S</a:t>
                </a:r>
                <a:r>
                  <a:rPr lang="en-US" altLang="zh-TW" b="1" baseline="-25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   </a:t>
                </a:r>
                <a:endParaRPr lang="en-US" altLang="zh-TW" sz="1600" b="1" dirty="0">
                  <a:solidFill>
                    <a:srgbClr val="00B05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2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Cu</a:t>
                </a:r>
                <a:r>
                  <a:rPr lang="en-US" altLang="zh-TW" b="1" baseline="30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2+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+ 4 I</a:t>
                </a:r>
                <a:r>
                  <a:rPr lang="en-US" altLang="zh-TW" b="1" baseline="30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-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→ 2 </a:t>
                </a:r>
                <a:r>
                  <a:rPr lang="en-US" altLang="zh-TW" b="1" dirty="0" err="1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CuI</a:t>
                </a:r>
                <a:r>
                  <a:rPr lang="en-US" altLang="zh-TW" b="1" baseline="-25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(s)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I</a:t>
                </a:r>
                <a:r>
                  <a:rPr lang="en-US" altLang="zh-TW" b="1" baseline="-25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  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(1)</a:t>
                </a: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I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+ 2 S</a:t>
                </a:r>
                <a:r>
                  <a:rPr lang="en-US" altLang="zh-TW" b="1" baseline="-25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</a:t>
                </a:r>
                <a:r>
                  <a:rPr lang="en-US" altLang="zh-TW" b="1" baseline="30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2-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→ 2 I</a:t>
                </a:r>
                <a:r>
                  <a:rPr lang="en-US" altLang="zh-TW" b="1" baseline="30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-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S</a:t>
                </a:r>
                <a:r>
                  <a:rPr lang="en-US" altLang="zh-TW" b="1" baseline="-25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4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6</a:t>
                </a:r>
                <a:r>
                  <a:rPr lang="en-US" altLang="zh-TW" b="1" baseline="30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2-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     </a:t>
                </a:r>
                <a:r>
                  <a:rPr lang="zh-TW" altLang="en-US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2)</a:t>
                </a: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+) 2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SCN</a:t>
                </a:r>
                <a:r>
                  <a:rPr lang="en-US" altLang="zh-TW" b="1" baseline="30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-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+ I</a:t>
                </a:r>
                <a:r>
                  <a:rPr lang="en-US" altLang="zh-TW" b="1" baseline="-25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→ </a:t>
                </a:r>
                <a:r>
                  <a:rPr lang="en-US" altLang="zh-TW" b="1" dirty="0" err="1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CuSCN</a:t>
                </a:r>
                <a:r>
                  <a:rPr lang="en-US" altLang="zh-TW" b="1" baseline="-25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(s)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+ 2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I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-</a:t>
                </a:r>
                <a:r>
                  <a:rPr lang="zh-TW" altLang="en-US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</a:t>
                </a:r>
                <a:r>
                  <a:rPr lang="zh-TW" altLang="en-US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(3)</a:t>
                </a: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 2 Cu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2+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+ 2 S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+ 2 SCN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I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zh-TW" altLang="en-US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→ 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 </a:t>
                </a:r>
                <a:r>
                  <a:rPr lang="en-US" altLang="zh-TW" b="1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CuI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(s)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S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4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6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+ </a:t>
                </a:r>
                <a:r>
                  <a:rPr lang="en-US" altLang="zh-TW" b="1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CuSCN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(s)</a:t>
                </a: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 Cu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2+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:I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:S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O</a:t>
                </a:r>
                <a:r>
                  <a:rPr lang="en-US" altLang="zh-TW" b="1" baseline="-25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</a:t>
                </a:r>
                <a:r>
                  <a:rPr lang="en-US" altLang="zh-TW" b="1" baseline="30000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2-</a:t>
                </a:r>
                <a:r>
                  <a:rPr lang="en-US" altLang="zh-TW" b="1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altLang="zh-TW" b="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= 2:1:2</a:t>
                </a:r>
                <a:endParaRPr lang="en-US" altLang="zh-TW" b="1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ct val="20000"/>
                  </a:spcBef>
                </a:pPr>
                <a14:m>
                  <m:oMath xmlns:m="http://schemas.openxmlformats.org/officeDocument/2006/math">
                    <m:r>
                      <a:rPr lang="en-US" altLang="zh-TW" b="1" i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zh-TW" alt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銅</a:t>
                </a:r>
                <a:r>
                  <a:rPr lang="zh-TW" alt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的莫耳數</a:t>
                </a:r>
                <a:r>
                  <a:rPr lang="en-US" altLang="zh-TW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=</a:t>
                </a:r>
                <a:r>
                  <a:rPr lang="zh-TW" alt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硫代硫酸鈉的莫耳</a:t>
                </a:r>
                <a:r>
                  <a:rPr lang="zh-TW" alt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數 </a:t>
                </a:r>
                <a:endParaRPr lang="zh-TW" alt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896" y="1225536"/>
                <a:ext cx="7038528" cy="5576911"/>
              </a:xfrm>
              <a:prstGeom prst="rect">
                <a:avLst/>
              </a:prstGeom>
              <a:blipFill rotWithShape="0">
                <a:blip r:embed="rId2"/>
                <a:stretch>
                  <a:fillRect l="-6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接點 6"/>
          <p:cNvCxnSpPr/>
          <p:nvPr/>
        </p:nvCxnSpPr>
        <p:spPr>
          <a:xfrm>
            <a:off x="1134006" y="3212976"/>
            <a:ext cx="4158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向右箭號 7"/>
          <p:cNvSpPr/>
          <p:nvPr/>
        </p:nvSpPr>
        <p:spPr>
          <a:xfrm>
            <a:off x="827584" y="3388057"/>
            <a:ext cx="792088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827584" y="3869976"/>
            <a:ext cx="792088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4572000" y="4077072"/>
                <a:ext cx="3713762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𝑾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𝑪𝒖</m:t>
                                  </m:r>
                                </m:e>
                                <m:sup>
                                  <m: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  <m: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sub>
                          </m:sSub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𝟔𝟑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𝟓𝟓</m:t>
                          </m:r>
                        </m:den>
                      </m:f>
                      <m:r>
                        <a:rPr lang="en-US" altLang="zh-TW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  </m:t>
                      </m:r>
                      <m:sSub>
                        <m:sSubPr>
                          <m:ctrlPr>
                            <a:rPr lang="en-US" altLang="zh-TW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𝐌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𝐒</m:t>
                                  </m:r>
                                </m:e>
                                <m:sub>
                                  <m: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𝐎</m:t>
                                  </m:r>
                                </m:e>
                                <m:sub>
                                  <m: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TW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en-US" altLang="zh-TW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p>
                        </m:sub>
                      </m:sSub>
                      <m:r>
                        <a:rPr lang="en-US" altLang="zh-TW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× </m:t>
                      </m:r>
                      <m:sSub>
                        <m:sSubPr>
                          <m:ctrlPr>
                            <a:rPr lang="en-US" altLang="zh-TW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𝐕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𝐒</m:t>
                                  </m:r>
                                </m:e>
                                <m:sub>
                                  <m: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𝐎</m:t>
                                  </m:r>
                                </m:e>
                                <m:sub>
                                  <m:r>
                                    <a:rPr lang="en-US" altLang="zh-TW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TW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en-US" altLang="zh-TW" b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77072"/>
                <a:ext cx="3713762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4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向右箭號 29"/>
          <p:cNvSpPr/>
          <p:nvPr/>
        </p:nvSpPr>
        <p:spPr>
          <a:xfrm>
            <a:off x="-585678" y="4947514"/>
            <a:ext cx="9433048" cy="32417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右箭號 28"/>
          <p:cNvSpPr/>
          <p:nvPr/>
        </p:nvSpPr>
        <p:spPr>
          <a:xfrm>
            <a:off x="-585678" y="1736672"/>
            <a:ext cx="11062334" cy="32417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417500" cy="252000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76672"/>
            <a:ext cx="1890000" cy="252000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76672"/>
            <a:ext cx="1417500" cy="252000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76672"/>
            <a:ext cx="1417500" cy="252000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17032"/>
            <a:ext cx="1417500" cy="2520000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7032"/>
            <a:ext cx="1417500" cy="2520000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687514"/>
            <a:ext cx="1417500" cy="2520000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17032"/>
            <a:ext cx="1417500" cy="2520000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92844" y="2996952"/>
            <a:ext cx="21932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待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物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HNO</a:t>
            </a:r>
            <a:r>
              <a:rPr lang="en-US" altLang="zh-TW" baseline="-25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18 M H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SO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endParaRPr lang="zh-TW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2350670" y="3135451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+ 15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NH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OH 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012185" y="3135451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 KI</a:t>
            </a:r>
            <a:endParaRPr lang="zh-TW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6475402" y="299695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滴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紀錄體積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413104" y="6237032"/>
            <a:ext cx="1526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澱粉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指示劑</a:t>
            </a:r>
            <a:endParaRPr lang="zh-TW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370946" y="6207514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滴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紀錄體積</a:t>
            </a:r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4826236" y="6346013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KSCN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6475402" y="6207513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滴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紀錄體積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2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300</Words>
  <Application>Microsoft Office PowerPoint</Application>
  <PresentationFormat>如螢幕大小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Cambria Math</vt:lpstr>
      <vt:lpstr>Times New Roman</vt:lpstr>
      <vt:lpstr>Viner Hand ITC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 an chen</dc:creator>
  <cp:lastModifiedBy>USER</cp:lastModifiedBy>
  <cp:revision>13</cp:revision>
  <dcterms:created xsi:type="dcterms:W3CDTF">2015-02-04T04:05:28Z</dcterms:created>
  <dcterms:modified xsi:type="dcterms:W3CDTF">2015-02-05T07:09:52Z</dcterms:modified>
</cp:coreProperties>
</file>