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圓角化對角線角落矩形 6"/>
          <p:cNvSpPr/>
          <p:nvPr userDrawn="1"/>
        </p:nvSpPr>
        <p:spPr>
          <a:xfrm>
            <a:off x="0" y="1210200"/>
            <a:ext cx="9144000" cy="1390919"/>
          </a:xfrm>
          <a:prstGeom prst="round2DiagRect">
            <a:avLst/>
          </a:prstGeom>
          <a:solidFill>
            <a:srgbClr val="000066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77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49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52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94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76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38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00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8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10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81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72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A347-BC74-43FB-B71F-79B50A197710}" type="datetimeFigureOut">
              <a:rPr lang="zh-TW" altLang="en-US" smtClean="0"/>
              <a:t>2015/2/5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2D02-C3F9-423A-B0A7-D7FAA3C039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3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化對角線角落矩形 4"/>
          <p:cNvSpPr/>
          <p:nvPr/>
        </p:nvSpPr>
        <p:spPr>
          <a:xfrm>
            <a:off x="0" y="1210200"/>
            <a:ext cx="9144000" cy="1390919"/>
          </a:xfrm>
          <a:prstGeom prst="round2DiagRect">
            <a:avLst/>
          </a:prstGeom>
          <a:solidFill>
            <a:srgbClr val="000066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02466" y="1225394"/>
            <a:ext cx="2263462" cy="1079924"/>
          </a:xfrm>
        </p:spPr>
        <p:txBody>
          <a:bodyPr>
            <a:normAutofit/>
          </a:bodyPr>
          <a:lstStyle/>
          <a:p>
            <a:r>
              <a:rPr lang="en-US" altLang="zh-TW" sz="4800" dirty="0" err="1" smtClean="0">
                <a:solidFill>
                  <a:srgbClr val="FFFF00"/>
                </a:solidFill>
              </a:rPr>
              <a:t>Exp</a:t>
            </a:r>
            <a:r>
              <a:rPr lang="en-US" altLang="zh-TW" sz="4800" dirty="0" smtClean="0">
                <a:solidFill>
                  <a:srgbClr val="FFFF00"/>
                </a:solidFill>
              </a:rPr>
              <a:t> 1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49956" y="2757981"/>
            <a:ext cx="8244088" cy="1655762"/>
          </a:xfrm>
        </p:spPr>
        <p:txBody>
          <a:bodyPr>
            <a:noAutofit/>
          </a:bodyPr>
          <a:lstStyle/>
          <a:p>
            <a:r>
              <a:rPr lang="en-US" altLang="zh-TW" sz="4800" dirty="0" smtClean="0"/>
              <a:t>The Determination of Magnesium by Direct Titration</a:t>
            </a:r>
            <a:endParaRPr lang="zh-TW" altLang="en-US" sz="4800" dirty="0" smtClean="0"/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1060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76520" y="772732"/>
            <a:ext cx="2150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EDTA</a:t>
            </a:r>
            <a:r>
              <a:rPr lang="zh-TW" altLang="en-US" sz="3200" dirty="0" smtClean="0"/>
              <a:t>簡介：</a:t>
            </a:r>
            <a:endParaRPr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857250" y="1648496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乙二胺四乙酸</a:t>
            </a:r>
            <a:r>
              <a:rPr lang="en-US" altLang="zh-TW" sz="2800" dirty="0" smtClean="0"/>
              <a:t>(EDTA)</a:t>
            </a:r>
            <a:r>
              <a:rPr lang="zh-TW" altLang="en-US" sz="2800" dirty="0" smtClean="0"/>
              <a:t>為極良好的錯合劑，</a:t>
            </a:r>
            <a:r>
              <a:rPr lang="en-US" altLang="zh-TW" sz="2800" dirty="0" smtClean="0"/>
              <a:t>EDTA</a:t>
            </a:r>
            <a:r>
              <a:rPr lang="zh-TW" altLang="en-US" sz="2800" dirty="0" smtClean="0"/>
              <a:t>幾乎與所有的金屬離子生成錯合物而用於滴定分析。</a:t>
            </a:r>
            <a:r>
              <a:rPr lang="en-US" altLang="zh-TW" sz="2800" dirty="0" smtClean="0"/>
              <a:t>EDTA</a:t>
            </a:r>
            <a:r>
              <a:rPr lang="zh-TW" altLang="en-US" sz="2800" dirty="0" smtClean="0"/>
              <a:t>的結構式為：</a:t>
            </a:r>
            <a:endParaRPr lang="zh-TW" alt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757054"/>
            <a:ext cx="72009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3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26" y="4172755"/>
            <a:ext cx="7935548" cy="1523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內容版面配置區 2"/>
          <p:cNvSpPr txBox="1">
            <a:spLocks/>
          </p:cNvSpPr>
          <p:nvPr/>
        </p:nvSpPr>
        <p:spPr>
          <a:xfrm>
            <a:off x="740456" y="667715"/>
            <a:ext cx="7387994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EDTA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是弱酸性有機物，為一種四質子酸，以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</a:t>
            </a:r>
            <a:r>
              <a:rPr lang="en-US" altLang="zh-TW" baseline="-25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表示。除去四個酸性氫及二個氮原子都各有一對未共用電子對，故此分子有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對未共用電子對，是為</a:t>
            </a:r>
            <a:r>
              <a:rPr lang="zh-TW" altLang="en-US" dirty="0"/>
              <a:t>六牙配基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的錯合劑，可與金屬離子形成穩定的錯離子。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滴定時，使用二鈉鹽，因為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Na</a:t>
            </a:r>
            <a:r>
              <a:rPr lang="en-US" altLang="zh-TW" baseline="-25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</a:t>
            </a:r>
            <a:r>
              <a:rPr lang="en-US" altLang="zh-TW" baseline="-25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易溶於水，其與金屬離子的反應如下：</a:t>
            </a:r>
          </a:p>
        </p:txBody>
      </p:sp>
    </p:spTree>
    <p:extLst>
      <p:ext uri="{BB962C8B-B14F-4D97-AF65-F5344CB8AC3E}">
        <p14:creationId xmlns:p14="http://schemas.microsoft.com/office/powerpoint/2010/main" val="39197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96216" y="244698"/>
            <a:ext cx="195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溶液製備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251520" y="980728"/>
            <a:ext cx="8496944" cy="54932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altLang="zh-TW" dirty="0" smtClean="0"/>
              <a:t>Standard 0.01 M EDTA Solution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Clr>
                <a:schemeClr val="accent3"/>
              </a:buClr>
              <a:buFont typeface="Arial" panose="020B0604020202020204" pitchFamily="34" charset="0"/>
              <a:buNone/>
            </a:pPr>
            <a:r>
              <a:rPr lang="zh-TW" altLang="en-US" dirty="0" smtClean="0"/>
              <a:t>   取</a:t>
            </a:r>
            <a:r>
              <a:rPr lang="en-US" altLang="zh-TW" dirty="0" smtClean="0"/>
              <a:t>3.8 g</a:t>
            </a:r>
            <a:r>
              <a:rPr lang="zh-TW" altLang="en-US" dirty="0" smtClean="0"/>
              <a:t>的</a:t>
            </a:r>
            <a:r>
              <a:rPr lang="en-US" altLang="zh-TW" dirty="0" smtClean="0"/>
              <a:t>Na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H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Y</a:t>
            </a:r>
            <a:r>
              <a:rPr lang="zh-TW" altLang="en-US" dirty="0" smtClean="0"/>
              <a:t>溶於</a:t>
            </a:r>
            <a:r>
              <a:rPr lang="en-US" altLang="zh-TW" dirty="0" smtClean="0"/>
              <a:t>1 L</a:t>
            </a:r>
            <a:r>
              <a:rPr lang="zh-TW" altLang="en-US" dirty="0" smtClean="0"/>
              <a:t>的蒸餾水中配置成</a:t>
            </a:r>
            <a:r>
              <a:rPr lang="en-US" altLang="zh-TW" dirty="0" smtClean="0"/>
              <a:t>0.01 M </a:t>
            </a:r>
            <a:br>
              <a:rPr lang="en-US" altLang="zh-TW" dirty="0" smtClean="0"/>
            </a:br>
            <a:r>
              <a:rPr lang="zh-TW" altLang="en-US" dirty="0" smtClean="0"/>
              <a:t>   </a:t>
            </a:r>
            <a:r>
              <a:rPr lang="en-US" altLang="zh-TW" dirty="0" smtClean="0"/>
              <a:t>EDTA</a:t>
            </a:r>
            <a:r>
              <a:rPr lang="zh-TW" altLang="en-US" dirty="0" smtClean="0"/>
              <a:t>水溶液。</a:t>
            </a:r>
            <a:endParaRPr lang="en-US" altLang="zh-TW" dirty="0" smtClean="0"/>
          </a:p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altLang="zh-TW" dirty="0" smtClean="0"/>
              <a:t>0.02 M MgSO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Solution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Clr>
                <a:schemeClr val="accent3"/>
              </a:buClr>
              <a:buFont typeface="Arial" panose="020B0604020202020204" pitchFamily="34" charset="0"/>
              <a:buNone/>
            </a:pPr>
            <a:r>
              <a:rPr lang="zh-TW" altLang="en-US" dirty="0" smtClean="0"/>
              <a:t>   取</a:t>
            </a:r>
            <a:r>
              <a:rPr lang="en-US" altLang="zh-TW" dirty="0" smtClean="0"/>
              <a:t>2.51 g</a:t>
            </a:r>
            <a:r>
              <a:rPr lang="zh-TW" altLang="en-US" dirty="0" smtClean="0"/>
              <a:t>的</a:t>
            </a:r>
            <a:r>
              <a:rPr lang="en-US" altLang="zh-TW" dirty="0" smtClean="0"/>
              <a:t>MgSO</a:t>
            </a:r>
            <a:r>
              <a:rPr lang="en-US" altLang="zh-TW" baseline="-25000" dirty="0" smtClean="0"/>
              <a:t>4</a:t>
            </a:r>
            <a:r>
              <a:rPr lang="zh-TW" altLang="en-US" dirty="0" smtClean="0"/>
              <a:t>溶於</a:t>
            </a:r>
            <a:r>
              <a:rPr lang="en-US" altLang="zh-TW" dirty="0" smtClean="0"/>
              <a:t>1 L</a:t>
            </a:r>
            <a:r>
              <a:rPr lang="zh-TW" altLang="en-US" dirty="0" smtClean="0"/>
              <a:t>的蒸餾水中配置成</a:t>
            </a:r>
            <a:r>
              <a:rPr lang="en-US" altLang="zh-TW" dirty="0" smtClean="0"/>
              <a:t>0.02 M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</a:t>
            </a:r>
            <a:r>
              <a:rPr lang="en-US" altLang="zh-TW" dirty="0" smtClean="0"/>
              <a:t>MgSO</a:t>
            </a:r>
            <a:r>
              <a:rPr lang="en-US" altLang="zh-TW" baseline="-25000" dirty="0" smtClean="0"/>
              <a:t>4</a:t>
            </a:r>
            <a:r>
              <a:rPr lang="zh-TW" altLang="en-US" dirty="0" smtClean="0"/>
              <a:t>水溶液。</a:t>
            </a:r>
            <a:endParaRPr lang="en-US" altLang="zh-TW" dirty="0" smtClean="0"/>
          </a:p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zh-TW" altLang="en-US" dirty="0" smtClean="0"/>
              <a:t>鉻黑</a:t>
            </a:r>
            <a:r>
              <a:rPr lang="en-US" altLang="zh-TW" dirty="0" smtClean="0"/>
              <a:t>T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Eriochrome</a:t>
            </a:r>
            <a:r>
              <a:rPr lang="en-US" altLang="zh-TW" dirty="0" smtClean="0"/>
              <a:t> Black T</a:t>
            </a:r>
            <a:r>
              <a:rPr lang="zh-TW" altLang="en-US" dirty="0" smtClean="0"/>
              <a:t>，</a:t>
            </a:r>
            <a:r>
              <a:rPr lang="en-US" altLang="zh-TW" dirty="0" smtClean="0"/>
              <a:t>EBT)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Clr>
                <a:schemeClr val="accent3"/>
              </a:buClr>
              <a:buFont typeface="Arial" panose="020B0604020202020204" pitchFamily="34" charset="0"/>
              <a:buNone/>
            </a:pPr>
            <a:r>
              <a:rPr lang="zh-TW" altLang="en-US" dirty="0" smtClean="0"/>
              <a:t>   取</a:t>
            </a:r>
            <a:r>
              <a:rPr lang="en-US" altLang="zh-TW" dirty="0" smtClean="0"/>
              <a:t>0.1 g</a:t>
            </a:r>
            <a:r>
              <a:rPr lang="zh-TW" altLang="en-US" dirty="0" smtClean="0"/>
              <a:t>的鉻黑</a:t>
            </a:r>
            <a:r>
              <a:rPr lang="en-US" altLang="zh-TW" dirty="0" smtClean="0"/>
              <a:t>T</a:t>
            </a:r>
            <a:r>
              <a:rPr lang="zh-TW" altLang="en-US" dirty="0" smtClean="0"/>
              <a:t>固體溶於</a:t>
            </a:r>
            <a:r>
              <a:rPr lang="en-US" altLang="zh-TW" dirty="0" smtClean="0"/>
              <a:t>15 mL ethanolamine / 5 mL</a:t>
            </a:r>
            <a:br>
              <a:rPr lang="en-US" altLang="zh-TW" dirty="0" smtClean="0"/>
            </a:br>
            <a:r>
              <a:rPr lang="zh-TW" altLang="en-US" dirty="0" smtClean="0"/>
              <a:t>  </a:t>
            </a:r>
            <a:r>
              <a:rPr lang="en-US" altLang="zh-TW" dirty="0" smtClean="0"/>
              <a:t> ethanol</a:t>
            </a:r>
            <a:r>
              <a:rPr lang="zh-TW" altLang="en-US" dirty="0" smtClean="0"/>
              <a:t>中，此試劑只能存放兩週。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98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96216" y="244698"/>
            <a:ext cx="195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實驗流</a:t>
            </a:r>
            <a:r>
              <a:rPr lang="zh-TW" altLang="en-US" sz="3200" dirty="0">
                <a:solidFill>
                  <a:srgbClr val="002060"/>
                </a:solidFill>
              </a:rPr>
              <a:t>程</a:t>
            </a: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251520" y="960112"/>
            <a:ext cx="8496944" cy="54932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取</a:t>
            </a:r>
            <a:r>
              <a:rPr lang="en-US" altLang="zh-TW" dirty="0" smtClean="0"/>
              <a:t>25 mL 0.02 M</a:t>
            </a:r>
            <a:r>
              <a:rPr lang="zh-TW" altLang="en-US" dirty="0" smtClean="0"/>
              <a:t> </a:t>
            </a:r>
            <a:r>
              <a:rPr lang="en-US" altLang="zh-TW" dirty="0" smtClean="0"/>
              <a:t>MgSO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aq</a:t>
            </a:r>
            <a:r>
              <a:rPr lang="en-US" altLang="zh-TW" dirty="0" smtClean="0"/>
              <a:t>)</a:t>
            </a:r>
            <a:r>
              <a:rPr lang="zh-TW" altLang="en-US" dirty="0" smtClean="0"/>
              <a:t>置於</a:t>
            </a:r>
            <a:r>
              <a:rPr lang="en-US" altLang="zh-TW" dirty="0" smtClean="0"/>
              <a:t>125 mL</a:t>
            </a:r>
            <a:r>
              <a:rPr lang="zh-TW" altLang="en-US" dirty="0" smtClean="0"/>
              <a:t>錐形瓶內。</a:t>
            </a:r>
            <a:endParaRPr lang="en-US" altLang="zh-TW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smtClean="0"/>
              <a:t>2. </a:t>
            </a:r>
            <a:r>
              <a:rPr lang="zh-TW" altLang="en-US" dirty="0" smtClean="0"/>
              <a:t>加入</a:t>
            </a:r>
            <a:r>
              <a:rPr lang="en-US" altLang="zh-TW" dirty="0" smtClean="0"/>
              <a:t>1 mL</a:t>
            </a:r>
            <a:r>
              <a:rPr lang="zh-TW" altLang="en-US" dirty="0" smtClean="0"/>
              <a:t> </a:t>
            </a:r>
            <a:r>
              <a:rPr lang="en-US" altLang="zh-TW" dirty="0" smtClean="0"/>
              <a:t>pH-10</a:t>
            </a:r>
            <a:r>
              <a:rPr lang="zh-TW" altLang="en-US" dirty="0" smtClean="0"/>
              <a:t> </a:t>
            </a:r>
            <a:r>
              <a:rPr lang="en-US" altLang="zh-TW" dirty="0" smtClean="0"/>
              <a:t>buffer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5</a:t>
            </a:r>
            <a:r>
              <a:rPr lang="zh-TW" altLang="en-US" dirty="0" smtClean="0"/>
              <a:t>滴</a:t>
            </a:r>
            <a:r>
              <a:rPr lang="en-US" altLang="zh-TW" dirty="0" smtClean="0"/>
              <a:t>EBT</a:t>
            </a:r>
            <a:r>
              <a:rPr lang="zh-TW" altLang="en-US" dirty="0" smtClean="0"/>
              <a:t>試劑。</a:t>
            </a:r>
            <a:endParaRPr lang="en-US" altLang="zh-TW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smtClean="0"/>
              <a:t>3. </a:t>
            </a:r>
            <a:r>
              <a:rPr lang="zh-TW" altLang="en-US" dirty="0" smtClean="0"/>
              <a:t>以</a:t>
            </a:r>
            <a:r>
              <a:rPr lang="en-US" altLang="zh-TW" dirty="0" smtClean="0"/>
              <a:t>0.01 M EDTA</a:t>
            </a:r>
            <a:r>
              <a:rPr lang="zh-TW" altLang="en-US" dirty="0" smtClean="0"/>
              <a:t>滴定，顏色由紅變為藍達滴定終點。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91" y="2859262"/>
            <a:ext cx="2565000" cy="3420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822" y="2859262"/>
            <a:ext cx="2565000" cy="3420000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3982904" y="4172755"/>
            <a:ext cx="965915" cy="51515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9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7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219</Words>
  <Application>Microsoft Office PowerPoint</Application>
  <PresentationFormat>如螢幕大小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標楷體</vt:lpstr>
      <vt:lpstr>Arial</vt:lpstr>
      <vt:lpstr>Times New Roman</vt:lpstr>
      <vt:lpstr>Wingdings</vt:lpstr>
      <vt:lpstr>Office 佈景主題</vt:lpstr>
      <vt:lpstr>Exp 1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Exp1</dc:title>
  <dc:creator>user</dc:creator>
  <cp:lastModifiedBy>USER</cp:lastModifiedBy>
  <cp:revision>38</cp:revision>
  <dcterms:created xsi:type="dcterms:W3CDTF">2015-02-03T03:35:27Z</dcterms:created>
  <dcterms:modified xsi:type="dcterms:W3CDTF">2015-02-05T07:04:53Z</dcterms:modified>
</cp:coreProperties>
</file>