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3" r:id="rId6"/>
    <p:sldId id="264" r:id="rId7"/>
    <p:sldId id="260" r:id="rId8"/>
    <p:sldId id="259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76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8828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680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758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05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858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45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52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53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28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0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7417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6EAB5-4D15-4523-9E1A-126B0FE94625}" type="datetimeFigureOut">
              <a:rPr lang="zh-TW" altLang="en-US" smtClean="0"/>
              <a:t>2014/9/9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3FE46-4B35-45C1-B114-D99710CA6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065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.search.yahoo.com/_ylt=A8tUwJg_bQpUSAYAO4121gt.;_ylu=X3oDMTBtdXBkbHJyBHNlYwNmcC1hdHRyaWIEc2xrA3J1cmw-/RV=2/RE=1409998272/RO=11/RU=http:/apchemistryatgwhs.yolasite.com/aqueous-reactions-and-solution-stoichiometry.php/RK=0/RS=iqtDQ9lNlnkSZnu.XlTGzvDobJU-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8529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Exp10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新細明體"/>
                <a:ea typeface="新細明體"/>
                <a:cs typeface="Andalus" pitchFamily="2" charset="-78"/>
              </a:rPr>
              <a:t>：</a:t>
            </a:r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Titration </a:t>
            </a:r>
            <a:r>
              <a:rPr lang="en-US" altLang="zh-TW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2" charset="-78"/>
                <a:cs typeface="Andalus" pitchFamily="2" charset="-78"/>
              </a:rPr>
              <a:t>of Acids and Bases </a:t>
            </a:r>
            <a:r>
              <a:rPr lang="zh-TW" altLang="en-US" b="1" dirty="0" smtClean="0">
                <a:latin typeface="Andalus" pitchFamily="2" charset="-78"/>
                <a:cs typeface="Andalus" pitchFamily="2" charset="-78"/>
              </a:rPr>
              <a:t/>
            </a:r>
            <a:br>
              <a:rPr lang="zh-TW" altLang="en-US" b="1" dirty="0" smtClean="0">
                <a:latin typeface="Andalus" pitchFamily="2" charset="-78"/>
                <a:cs typeface="Andalus" pitchFamily="2" charset="-78"/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7372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0"/>
            <a:ext cx="8568952" cy="6858000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實驗原理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lnSpc>
                <a:spcPts val="2600"/>
              </a:lnSpc>
              <a:buNone/>
            </a:pP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在這次實驗中所使用 </a:t>
            </a:r>
            <a:r>
              <a:rPr lang="en-US" altLang="zh-TW" sz="20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溶液其準確濃度需要利用標定來進行，將標定好的鹼液再進行未知酸的滴定。再滴定前，需要加入指示劑是為了判別當酸液被滴定至中性或鹼性的基準，其指示劑改變顏色為滴定終點，且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pH 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值不同。本次實驗的 </a:t>
            </a:r>
            <a:r>
              <a:rPr lang="en-US" altLang="zh-TW" sz="20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溶液用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Potassium hydrogen </a:t>
            </a:r>
            <a:r>
              <a:rPr lang="en-US" altLang="zh-TW" sz="20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ohthalate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(KHP)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進行標定，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KHP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為一質子酸，反應式如下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:</a:t>
            </a:r>
          </a:p>
          <a:p>
            <a:endParaRPr lang="en-US" altLang="zh-TW" sz="20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             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KHC</a:t>
            </a:r>
            <a:r>
              <a:rPr lang="en-US" altLang="zh-TW" sz="2000" i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2000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zh-TW" sz="2000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000" i="1" dirty="0" err="1" smtClean="0"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altLang="zh-TW" sz="2000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000" i="1" dirty="0" err="1" smtClean="0"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) → H</a:t>
            </a:r>
            <a:r>
              <a:rPr lang="en-US" altLang="zh-TW" sz="2000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O(l) + KNaC</a:t>
            </a:r>
            <a:r>
              <a:rPr lang="en-US" altLang="zh-TW" sz="2000" i="1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2000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zh-TW" sz="2000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000" i="1" dirty="0" err="1" smtClean="0">
                <a:latin typeface="Times New Roman" pitchFamily="18" charset="0"/>
                <a:cs typeface="Times New Roman" pitchFamily="18" charset="0"/>
              </a:rPr>
              <a:t>aq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0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pPr marL="0" indent="0">
              <a:buNone/>
            </a:pP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當滴定至終點時，指示劑會有顏色的變化而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KHP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的莫耳數等於 </a:t>
            </a:r>
            <a:r>
              <a:rPr lang="en-US" altLang="zh-TW" sz="20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的莫耳數，所以用下列公式推得 </a:t>
            </a:r>
            <a:r>
              <a:rPr lang="en-US" altLang="zh-TW" sz="20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實際濃度。</a:t>
            </a:r>
            <a:endParaRPr lang="en-US" altLang="zh-TW" sz="20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endParaRPr lang="en-US" altLang="zh-TW" sz="20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        </a:t>
            </a:r>
            <a:r>
              <a:rPr lang="en-US" altLang="zh-TW" sz="2000" i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TW" sz="2000" i="1" baseline="-25000" dirty="0" err="1" smtClean="0">
                <a:latin typeface="Times New Roman" pitchFamily="18" charset="0"/>
                <a:cs typeface="Times New Roman" pitchFamily="18" charset="0"/>
              </a:rPr>
              <a:t>base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000" i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zh-TW" sz="2000" i="1" baseline="-25000" dirty="0" err="1" smtClean="0">
                <a:latin typeface="Times New Roman" pitchFamily="18" charset="0"/>
                <a:cs typeface="Times New Roman" pitchFamily="18" charset="0"/>
              </a:rPr>
              <a:t>base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TW" sz="2000" i="1" baseline="-25000" dirty="0" smtClean="0">
                <a:latin typeface="Times New Roman" pitchFamily="18" charset="0"/>
                <a:cs typeface="Times New Roman" pitchFamily="18" charset="0"/>
              </a:rPr>
              <a:t>KHP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×</a:t>
            </a:r>
            <a:r>
              <a:rPr lang="en-US" altLang="zh-TW" sz="2000" i="1" dirty="0" smtClean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en-US" altLang="zh-TW" sz="2000" i="1" baseline="-25000" dirty="0" smtClean="0">
                <a:latin typeface="Times New Roman" pitchFamily="18" charset="0"/>
                <a:cs typeface="Times New Roman" pitchFamily="18" charset="0"/>
              </a:rPr>
              <a:t>KHP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725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67544" y="1459230"/>
            <a:ext cx="8208912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zh-TW" altLang="en-US" sz="2400" b="1" dirty="0" smtClean="0">
                <a:solidFill>
                  <a:srgbClr val="C00000"/>
                </a:solidFill>
                <a:latin typeface="Andalus" pitchFamily="2" charset="-78"/>
                <a:ea typeface="標楷體" pitchFamily="65" charset="-120"/>
                <a:cs typeface="Andalus" pitchFamily="2" charset="-78"/>
              </a:rPr>
              <a:t>實驗藥品</a:t>
            </a:r>
            <a:endParaRPr lang="en-US" altLang="zh-TW" sz="2400" b="1" dirty="0" smtClean="0">
              <a:solidFill>
                <a:srgbClr val="C00000"/>
              </a:solidFill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pPr marL="457200" indent="-457200">
              <a:buFont typeface="Arial" pitchFamily="34" charset="0"/>
              <a:buChar char="•"/>
            </a:pPr>
            <a:endParaRPr lang="zh-TW" altLang="en-US" sz="1100" b="1" dirty="0" smtClean="0">
              <a:solidFill>
                <a:srgbClr val="C00000"/>
              </a:solidFill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   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1. 19M </a:t>
            </a:r>
            <a:r>
              <a:rPr lang="en-US" altLang="zh-TW" sz="20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2. Potassium hydrogen </a:t>
            </a:r>
            <a:r>
              <a:rPr lang="en-US" altLang="zh-TW" sz="20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ohthalate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(KHP)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3.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酚酞 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4. 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未知酸</a:t>
            </a:r>
            <a:endParaRPr lang="en-US" altLang="zh-TW" sz="20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endParaRPr lang="en-US" altLang="zh-TW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endParaRPr lang="en-US" altLang="zh-TW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zh-TW" altLang="en-US" sz="2400" b="1" dirty="0" smtClean="0">
                <a:solidFill>
                  <a:srgbClr val="C00000"/>
                </a:solidFill>
                <a:latin typeface="Andalus" pitchFamily="2" charset="-78"/>
                <a:ea typeface="標楷體" pitchFamily="65" charset="-120"/>
                <a:cs typeface="Andalus" pitchFamily="2" charset="-78"/>
              </a:rPr>
              <a:t>實驗儀器</a:t>
            </a:r>
            <a:endParaRPr lang="en-US" altLang="zh-TW" sz="2400" b="1" dirty="0" smtClean="0">
              <a:solidFill>
                <a:srgbClr val="C00000"/>
              </a:solidFill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pPr marL="457200" indent="-457200">
              <a:buFont typeface="Arial" pitchFamily="34" charset="0"/>
              <a:buChar char="•"/>
            </a:pPr>
            <a:endParaRPr lang="zh-TW" altLang="en-US" sz="2000" b="1" dirty="0" smtClean="0">
              <a:solidFill>
                <a:srgbClr val="C00000"/>
              </a:solidFill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   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1. 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滴定管</a:t>
            </a:r>
            <a:r>
              <a:rPr lang="zh-TW" altLang="en-US" sz="2000" dirty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2. 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錐形瓶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500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mL and 250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mL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3. 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玻棒</a:t>
            </a:r>
            <a:r>
              <a:rPr lang="zh-TW" altLang="en-US" sz="2000" dirty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en-US" altLang="zh-TW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4. </a:t>
            </a:r>
            <a:r>
              <a:rPr lang="zh-TW" altLang="en-US" sz="2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燒杯</a:t>
            </a:r>
            <a:endParaRPr lang="en-US" altLang="zh-TW" sz="20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8378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34377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實驗步驟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配置</a:t>
            </a: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0.1M </a:t>
            </a:r>
            <a:r>
              <a:rPr lang="en-US" altLang="zh-TW" sz="2400" b="1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zh-TW" altLang="en-US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水溶液</a:t>
            </a:r>
          </a:p>
          <a:p>
            <a:pPr>
              <a:buNone/>
            </a:pP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     煮沸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500ml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蒸餾水再冷卻至室溫配置成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0.1M </a:t>
            </a:r>
            <a:r>
              <a:rPr lang="en-US" altLang="zh-TW" sz="24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水溶液。</a:t>
            </a:r>
          </a:p>
          <a:p>
            <a:pPr>
              <a:buNone/>
            </a:pP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A. </a:t>
            </a:r>
            <a:r>
              <a:rPr lang="zh-TW" altLang="en-US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標定 </a:t>
            </a:r>
            <a:r>
              <a:rPr lang="en-US" altLang="zh-TW" sz="2400" b="1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zh-TW" altLang="en-US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水溶液濃度</a:t>
            </a:r>
            <a:endParaRPr lang="en-US" altLang="zh-TW" sz="2400" b="1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pPr>
              <a:buNone/>
            </a:pP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   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準備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400 mL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至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450 mL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蒸餾水煮沸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5 </a:t>
            </a:r>
            <a:r>
              <a:rPr lang="en-US" altLang="zh-TW" sz="24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mins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，冷卻至室溫。分取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0.4 g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和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0.2~0.6 g KHP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至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250 mL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錐形瓶中配成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100 mL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水溶液，取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25mL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水溶液，最後加入指示劑，利用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0.1M </a:t>
            </a:r>
            <a:r>
              <a:rPr lang="en-US" altLang="zh-TW" sz="24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進行滴定，當抵達滴定終點時溶液由無色變至紛紅色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(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顏色很久才會消失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)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且紀錄 </a:t>
            </a:r>
            <a:r>
              <a:rPr lang="en-US" altLang="zh-TW" sz="24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滴定體積。滴定三次計算</a:t>
            </a:r>
            <a:r>
              <a:rPr lang="en-US" altLang="zh-TW" sz="24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的平均濃度。</a:t>
            </a:r>
            <a:endParaRPr lang="en-US" altLang="zh-TW" sz="24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endParaRPr lang="en-US" altLang="zh-TW" sz="2400" b="1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pPr>
              <a:buNone/>
            </a:pP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B. </a:t>
            </a:r>
            <a:r>
              <a:rPr lang="zh-TW" altLang="en-US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分析未知酸 </a:t>
            </a: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(</a:t>
            </a:r>
            <a:r>
              <a:rPr lang="zh-TW" altLang="en-US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工研醋</a:t>
            </a: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)</a:t>
            </a:r>
          </a:p>
          <a:p>
            <a:pPr>
              <a:buNone/>
            </a:pP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    利用標定好的 </a:t>
            </a:r>
            <a:r>
              <a:rPr lang="en-US" altLang="zh-TW" sz="24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水溶液進行未知酸的滴定，計算濃度與標準差。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2808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pchemistryatgwhs.yolasite.com/resources/Tit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31" y="188640"/>
            <a:ext cx="8470972" cy="5569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5902738" y="6488668"/>
            <a:ext cx="32348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>
                <a:hlinkClick r:id="rId3"/>
              </a:rPr>
              <a:t>apchemistryatgwhs.yolasite.com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9630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ps.prenhall.com/wps/media/objects/140/143401/GIFS/AACQJBY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95209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1331640" y="479715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滴定前</a:t>
            </a:r>
          </a:p>
        </p:txBody>
      </p:sp>
      <p:sp>
        <p:nvSpPr>
          <p:cNvPr id="5" name="矩形 4"/>
          <p:cNvSpPr/>
          <p:nvPr/>
        </p:nvSpPr>
        <p:spPr>
          <a:xfrm>
            <a:off x="3490053" y="4818113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滴</a:t>
            </a:r>
            <a:r>
              <a:rPr lang="zh-TW" altLang="en-US" dirty="0" smtClean="0"/>
              <a:t>定後達到滴定終點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6963868" y="4850225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滴定過量</a:t>
            </a:r>
            <a:r>
              <a:rPr lang="en-US" altLang="zh-TW" dirty="0"/>
              <a:t>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76967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</a:rPr>
              <a:t>藥品性質</a:t>
            </a:r>
            <a:endParaRPr lang="en-US" altLang="zh-TW" b="1" dirty="0" smtClean="0">
              <a:solidFill>
                <a:srgbClr val="C0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pPr marL="457200" indent="-457200"/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1. </a:t>
            </a:r>
            <a:r>
              <a:rPr lang="en-US" altLang="zh-TW" sz="2400" b="1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NaOH</a:t>
            </a: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(</a:t>
            </a:r>
            <a:r>
              <a:rPr lang="zh-TW" altLang="en-US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氫氧化鈉</a:t>
            </a: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) </a:t>
            </a:r>
            <a:r>
              <a:rPr lang="zh-TW" altLang="en-US" sz="2400" b="1" dirty="0" smtClean="0">
                <a:latin typeface="新細明體"/>
                <a:ea typeface="新細明體"/>
                <a:cs typeface="Andalus" pitchFamily="2" charset="-78"/>
              </a:rPr>
              <a:t>：</a:t>
            </a: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39.9971 g·mol</a:t>
            </a:r>
            <a:r>
              <a:rPr lang="en-US" altLang="zh-TW" sz="2400" b="1" baseline="30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−1</a:t>
            </a:r>
          </a:p>
          <a:p>
            <a:pPr marL="0" indent="0">
              <a:buNone/>
            </a:pPr>
            <a:r>
              <a:rPr lang="en-US" altLang="zh-TW" sz="2400" dirty="0" err="1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m.p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.: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318 °C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b.p.:1388 °C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，為一具強腐蝕性的鹼性物質，溶於水後可使酚酞試紙呈現紅色、石蕊試紙呈現藍色。</a:t>
            </a:r>
            <a:endParaRPr lang="en-US" altLang="zh-TW" sz="24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endParaRPr lang="en-US" altLang="zh-TW" sz="24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2. KHP (</a:t>
            </a:r>
            <a:r>
              <a:rPr lang="zh-TW" altLang="en-US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鄰苯二甲酸氫鉀</a:t>
            </a: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) </a:t>
            </a:r>
            <a:r>
              <a:rPr lang="zh-TW" altLang="en-US" sz="2400" b="1" dirty="0" smtClean="0">
                <a:latin typeface="新細明體"/>
                <a:ea typeface="新細明體"/>
                <a:cs typeface="Andalus" pitchFamily="2" charset="-78"/>
              </a:rPr>
              <a:t>：</a:t>
            </a: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204.2212 g·mol</a:t>
            </a:r>
            <a:r>
              <a:rPr lang="en-US" altLang="zh-TW" sz="2400" b="1" baseline="30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−1</a:t>
            </a:r>
          </a:p>
          <a:p>
            <a:pPr marL="0" indent="0">
              <a:buNone/>
            </a:pP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m.p.:295 ℃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，由於其容易用重結晶法得到純品，不含結晶水，不吸潮，容易保存，當量大，常用於氫氧化鈉標準溶液的標定。</a:t>
            </a:r>
            <a:endParaRPr lang="en-US" altLang="zh-TW" sz="24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endParaRPr lang="en-US" altLang="zh-TW" sz="24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3. </a:t>
            </a:r>
            <a:r>
              <a:rPr lang="zh-TW" altLang="en-US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酚酞 </a:t>
            </a:r>
            <a:r>
              <a:rPr lang="en-US" altLang="zh-TW" sz="2400" b="1" dirty="0">
                <a:latin typeface="Andalus" pitchFamily="2" charset="-78"/>
                <a:ea typeface="標楷體" pitchFamily="65" charset="-120"/>
                <a:cs typeface="Andalus" pitchFamily="2" charset="-78"/>
              </a:rPr>
              <a:t>：</a:t>
            </a:r>
            <a:r>
              <a:rPr lang="en-US" altLang="zh-TW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318.323 g·mol</a:t>
            </a:r>
            <a:r>
              <a:rPr lang="en-US" altLang="zh-TW" sz="2400" b="1" baseline="300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−1</a:t>
            </a:r>
          </a:p>
          <a:p>
            <a:pPr marL="0" indent="0">
              <a:buNone/>
            </a:pP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在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pH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＜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8.2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的溶液裡為無色的內酯式結構，當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pH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＞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10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 時為粉紅色的醌式結構，是一種常用的酸鹼指示劑。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9132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26469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實驗注意事項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 smtClean="0">
              <a:solidFill>
                <a:srgbClr val="FF0000"/>
              </a:solidFill>
            </a:endParaRPr>
          </a:p>
          <a:p>
            <a:pPr marL="285750" indent="-285750"/>
            <a:r>
              <a:rPr lang="zh-TW" altLang="en-US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酚酞配置</a:t>
            </a:r>
            <a:endParaRPr lang="en-US" altLang="zh-TW" sz="2400" b="1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取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0.1 g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酚酞 加蒸餾水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10mL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再加 </a:t>
            </a:r>
            <a:r>
              <a:rPr lang="en-US" altLang="zh-TW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6mL </a:t>
            </a: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酒精配製而成。</a:t>
            </a:r>
            <a:endParaRPr lang="en-US" altLang="zh-TW" sz="24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endParaRPr lang="en-US" altLang="zh-TW" sz="24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r>
              <a:rPr lang="zh-TW" altLang="en-US" sz="2400" b="1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空白滴定</a:t>
            </a:r>
            <a:endParaRPr lang="en-US" altLang="zh-TW" sz="2400" dirty="0" smtClean="0">
              <a:latin typeface="Andalus" pitchFamily="2" charset="-78"/>
              <a:ea typeface="標楷體" pitchFamily="65" charset="-120"/>
              <a:cs typeface="Andalus" pitchFamily="2" charset="-78"/>
            </a:endParaRPr>
          </a:p>
          <a:p>
            <a:pPr marL="0" indent="0">
              <a:buNone/>
            </a:pPr>
            <a:r>
              <a:rPr lang="zh-TW" altLang="en-US" sz="2400" dirty="0" smtClean="0">
                <a:latin typeface="Andalus" pitchFamily="2" charset="-78"/>
                <a:ea typeface="標楷體" pitchFamily="65" charset="-120"/>
                <a:cs typeface="Andalus" pitchFamily="2" charset="-78"/>
              </a:rPr>
              <a:t>不加入主要分析物至被滴定的溶液中，而進行滴定。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10692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431</Words>
  <Application>Microsoft Office PowerPoint</Application>
  <PresentationFormat>如螢幕大小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Exp10：Titration of Acids and Bases 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Exp10：Tiration of Acids and Bases</dc:title>
  <dc:creator>user</dc:creator>
  <cp:lastModifiedBy>User</cp:lastModifiedBy>
  <cp:revision>4</cp:revision>
  <dcterms:created xsi:type="dcterms:W3CDTF">2014-08-27T14:50:38Z</dcterms:created>
  <dcterms:modified xsi:type="dcterms:W3CDTF">2014-09-09T00:41:06Z</dcterms:modified>
</cp:coreProperties>
</file>