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sldIdLst>
    <p:sldId id="273" r:id="rId2"/>
    <p:sldId id="274" r:id="rId3"/>
    <p:sldId id="275" r:id="rId4"/>
    <p:sldId id="276" r:id="rId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0FC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60"/>
  </p:normalViewPr>
  <p:slideViewPr>
    <p:cSldViewPr snapToGrid="0">
      <p:cViewPr varScale="1">
        <p:scale>
          <a:sx n="83" d="100"/>
          <a:sy n="83" d="100"/>
        </p:scale>
        <p:origin x="12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2E2A48C-C395-47C5-BCE9-155C54B248F4}" type="datetimeFigureOut">
              <a:rPr lang="zh-TW" altLang="en-US" smtClean="0"/>
              <a:t>2021/5/6</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7503EF6-3F80-4CE2-80BF-F23AFD9BC10C}" type="slidenum">
              <a:rPr lang="zh-TW" altLang="en-US" smtClean="0"/>
              <a:t>‹#›</a:t>
            </a:fld>
            <a:endParaRPr lang="zh-TW" altLang="en-US"/>
          </a:p>
        </p:txBody>
      </p:sp>
    </p:spTree>
    <p:extLst>
      <p:ext uri="{BB962C8B-B14F-4D97-AF65-F5344CB8AC3E}">
        <p14:creationId xmlns:p14="http://schemas.microsoft.com/office/powerpoint/2010/main" val="168262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238420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383848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401130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412115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366808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322401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22688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416065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142083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265400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86121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9A6FBEE-7B2B-4766-B269-5AFF5F7EB4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9820"/>
            <a:ext cx="7886700" cy="66278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972589"/>
            <a:ext cx="7886700" cy="426442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DD75146-8E62-42AC-BC24-D41C5CD9A592}" type="datetimeFigureOut">
              <a:rPr kumimoji="0" lang="zh-TW" altLang="en-US" sz="1200" b="0" i="0" u="none" strike="noStrike" kern="1200" cap="none" spc="0" normalizeH="0" baseline="0" noProof="0" smtClean="0">
                <a:ln>
                  <a:noFill/>
                </a:ln>
                <a:solidFill>
                  <a:prstClr val="black">
                    <a:tint val="75000"/>
                  </a:prstClr>
                </a:solidFill>
                <a:effectLst/>
                <a:uLnTx/>
                <a:uFillTx/>
                <a:latin typeface="Times New Roman"/>
                <a:ea typeface="標楷體"/>
                <a:cs typeface="+mn-cs"/>
              </a:rPr>
              <a:pPr marL="0" marR="0" lvl="0" indent="0" algn="l" defTabSz="457200" rtl="0" eaLnBrk="1" fontAlgn="auto" latinLnBrk="0" hangingPunct="1">
                <a:lnSpc>
                  <a:spcPct val="100000"/>
                </a:lnSpc>
                <a:spcBef>
                  <a:spcPts val="0"/>
                </a:spcBef>
                <a:spcAft>
                  <a:spcPts val="0"/>
                </a:spcAft>
                <a:buClrTx/>
                <a:buSzTx/>
                <a:buFontTx/>
                <a:buNone/>
                <a:tabLst/>
                <a:defRPr/>
              </a:pPr>
              <a:t>2021/5/6</a:t>
            </a:fld>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Times New Roman"/>
              <a:ea typeface="標楷體"/>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47B8D4F-98D6-48E1-9B86-A0ECF86247A3}" type="slidenum">
              <a:rPr kumimoji="0" lang="zh-TW" altLang="en-US" sz="12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solidFill>
              <a:effectLst/>
              <a:uLnTx/>
              <a:uFillTx/>
              <a:latin typeface="Times New Roman"/>
              <a:ea typeface="標楷體"/>
              <a:cs typeface="+mn-cs"/>
            </a:endParaRPr>
          </a:p>
        </p:txBody>
      </p:sp>
      <p:pic>
        <p:nvPicPr>
          <p:cNvPr id="7" name="圖片 6"/>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36057" y="4493859"/>
            <a:ext cx="3428204" cy="3318473"/>
          </a:xfrm>
          <a:prstGeom prst="rect">
            <a:avLst/>
          </a:prstGeom>
        </p:spPr>
      </p:pic>
    </p:spTree>
    <p:extLst>
      <p:ext uri="{BB962C8B-B14F-4D97-AF65-F5344CB8AC3E}">
        <p14:creationId xmlns:p14="http://schemas.microsoft.com/office/powerpoint/2010/main" val="1239742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A39715-EBC5-41E3-87EB-8108BB25BBB6}"/>
              </a:ext>
            </a:extLst>
          </p:cNvPr>
          <p:cNvSpPr>
            <a:spLocks noGrp="1"/>
          </p:cNvSpPr>
          <p:nvPr>
            <p:ph type="ctrTitle"/>
          </p:nvPr>
        </p:nvSpPr>
        <p:spPr>
          <a:xfrm>
            <a:off x="52754" y="689186"/>
            <a:ext cx="8686799" cy="2368046"/>
          </a:xfrm>
        </p:spPr>
        <p:txBody>
          <a:bodyPr>
            <a:normAutofit/>
          </a:bodyPr>
          <a:lstStyle/>
          <a:p>
            <a:r>
              <a:rPr lang="en-US" altLang="zh-TW" sz="4400" b="1" dirty="0">
                <a:solidFill>
                  <a:srgbClr val="7030A0"/>
                </a:solidFill>
                <a:latin typeface="微軟正黑體" panose="020B0604030504040204" pitchFamily="34" charset="-120"/>
                <a:ea typeface="微軟正黑體" panose="020B0604030504040204" pitchFamily="34" charset="-120"/>
              </a:rPr>
              <a:t>110</a:t>
            </a:r>
            <a:r>
              <a:rPr lang="zh-TW" altLang="en-US" sz="4400" b="1" dirty="0">
                <a:solidFill>
                  <a:srgbClr val="7030A0"/>
                </a:solidFill>
                <a:latin typeface="微軟正黑體" panose="020B0604030504040204" pitchFamily="34" charset="-120"/>
                <a:ea typeface="微軟正黑體" panose="020B0604030504040204" pitchFamily="34" charset="-120"/>
              </a:rPr>
              <a:t>年 </a:t>
            </a:r>
            <a:r>
              <a:rPr lang="en-US" altLang="zh-TW" sz="4400" b="1" dirty="0">
                <a:solidFill>
                  <a:srgbClr val="7030A0"/>
                </a:solidFill>
                <a:latin typeface="微軟正黑體" panose="020B0604030504040204" pitchFamily="34" charset="-120"/>
                <a:ea typeface="微軟正黑體" panose="020B0604030504040204" pitchFamily="34" charset="-120"/>
              </a:rPr>
              <a:t>Chemical Bonding </a:t>
            </a:r>
            <a:r>
              <a:rPr lang="zh-TW" altLang="en-US" sz="4400" b="1" dirty="0">
                <a:solidFill>
                  <a:srgbClr val="7030A0"/>
                </a:solidFill>
                <a:latin typeface="微軟正黑體" panose="020B0604030504040204" pitchFamily="34" charset="-120"/>
                <a:ea typeface="微軟正黑體" panose="020B0604030504040204" pitchFamily="34" charset="-120"/>
              </a:rPr>
              <a:t>整合型計畫成果發表</a:t>
            </a:r>
            <a:r>
              <a:rPr lang="zh-TW" altLang="en-US" sz="4400" b="1" dirty="0" smtClean="0">
                <a:solidFill>
                  <a:srgbClr val="7030A0"/>
                </a:solidFill>
                <a:latin typeface="微軟正黑體" panose="020B0604030504040204" pitchFamily="34" charset="-120"/>
                <a:ea typeface="微軟正黑體" panose="020B0604030504040204" pitchFamily="34" charset="-120"/>
              </a:rPr>
              <a:t>會</a:t>
            </a:r>
            <a:r>
              <a:rPr lang="zh-TW" altLang="en-US" sz="4400" b="1" dirty="0">
                <a:solidFill>
                  <a:srgbClr val="7030A0"/>
                </a:solidFill>
                <a:latin typeface="微軟正黑體" panose="020B0604030504040204" pitchFamily="34" charset="-120"/>
                <a:ea typeface="微軟正黑體" panose="020B0604030504040204" pitchFamily="34" charset="-120"/>
              </a:rPr>
              <a:t>　</a:t>
            </a:r>
            <a:br>
              <a:rPr lang="zh-TW" altLang="en-US" sz="4400" b="1" dirty="0">
                <a:solidFill>
                  <a:srgbClr val="7030A0"/>
                </a:solidFill>
                <a:latin typeface="微軟正黑體" panose="020B0604030504040204" pitchFamily="34" charset="-120"/>
                <a:ea typeface="微軟正黑體" panose="020B0604030504040204" pitchFamily="34" charset="-120"/>
              </a:rPr>
            </a:br>
            <a:endParaRPr lang="zh-TW" altLang="en-US" sz="4400" b="1" dirty="0">
              <a:solidFill>
                <a:srgbClr val="7030A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135" y="0"/>
            <a:ext cx="948610" cy="1143149"/>
          </a:xfrm>
          <a:prstGeom prst="rect">
            <a:avLst/>
          </a:prstGeom>
        </p:spPr>
      </p:pic>
      <p:sp>
        <p:nvSpPr>
          <p:cNvPr id="9" name="標題 1">
            <a:extLst>
              <a:ext uri="{FF2B5EF4-FFF2-40B4-BE49-F238E27FC236}">
                <a16:creationId xmlns:a16="http://schemas.microsoft.com/office/drawing/2014/main" id="{C3A39715-EBC5-41E3-87EB-8108BB25BBB6}"/>
              </a:ext>
            </a:extLst>
          </p:cNvPr>
          <p:cNvSpPr txBox="1">
            <a:spLocks/>
          </p:cNvSpPr>
          <p:nvPr/>
        </p:nvSpPr>
        <p:spPr>
          <a:xfrm>
            <a:off x="409660" y="140677"/>
            <a:ext cx="8188779" cy="13480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b="1" dirty="0" smtClean="0">
                <a:solidFill>
                  <a:srgbClr val="7030A0"/>
                </a:solidFill>
                <a:latin typeface="微軟正黑體" panose="020B0604030504040204" pitchFamily="34" charset="-120"/>
                <a:ea typeface="微軟正黑體" panose="020B0604030504040204" pitchFamily="34" charset="-120"/>
              </a:rPr>
              <a:t>輔仁大學跨校學術活動　</a:t>
            </a:r>
            <a:br>
              <a:rPr lang="zh-TW" altLang="en-US" sz="4400" b="1" dirty="0" smtClean="0">
                <a:solidFill>
                  <a:srgbClr val="7030A0"/>
                </a:solidFill>
                <a:latin typeface="微軟正黑體" panose="020B0604030504040204" pitchFamily="34" charset="-120"/>
                <a:ea typeface="微軟正黑體" panose="020B0604030504040204" pitchFamily="34" charset="-120"/>
              </a:rPr>
            </a:br>
            <a:endParaRPr lang="zh-TW" altLang="en-US" sz="4400" b="1" dirty="0">
              <a:solidFill>
                <a:srgbClr val="7030A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1886" y="2572511"/>
            <a:ext cx="4134268" cy="2804339"/>
          </a:xfrm>
          <a:prstGeom prst="rect">
            <a:avLst/>
          </a:prstGeom>
        </p:spPr>
      </p:pic>
      <p:pic>
        <p:nvPicPr>
          <p:cNvPr id="7" name="圖片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93569" y="2603269"/>
            <a:ext cx="4139416" cy="2742822"/>
          </a:xfrm>
          <a:prstGeom prst="rect">
            <a:avLst/>
          </a:prstGeom>
        </p:spPr>
      </p:pic>
      <p:sp>
        <p:nvSpPr>
          <p:cNvPr id="3" name="矩形 2"/>
          <p:cNvSpPr/>
          <p:nvPr/>
        </p:nvSpPr>
        <p:spPr>
          <a:xfrm>
            <a:off x="1503484" y="5534608"/>
            <a:ext cx="7350369" cy="1200329"/>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科技部科學推展中心化學組訂於</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日（六），假輔仁大學濟時樓</a:t>
            </a:r>
            <a:r>
              <a:rPr lang="en-US" altLang="zh-TW" dirty="0">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樓會議中心辦理「</a:t>
            </a:r>
            <a:r>
              <a:rPr lang="en-US" altLang="zh-TW" dirty="0">
                <a:latin typeface="微軟正黑體" panose="020B0604030504040204" pitchFamily="34" charset="-120"/>
                <a:ea typeface="微軟正黑體" panose="020B0604030504040204" pitchFamily="34" charset="-120"/>
              </a:rPr>
              <a:t>110</a:t>
            </a:r>
            <a:r>
              <a:rPr lang="zh-TW" altLang="en-US" dirty="0">
                <a:latin typeface="微軟正黑體" panose="020B0604030504040204" pitchFamily="34" charset="-120"/>
                <a:ea typeface="微軟正黑體" panose="020B0604030504040204" pitchFamily="34" charset="-120"/>
              </a:rPr>
              <a:t>年 </a:t>
            </a:r>
            <a:r>
              <a:rPr lang="en-US" altLang="zh-TW" dirty="0">
                <a:latin typeface="微軟正黑體" panose="020B0604030504040204" pitchFamily="34" charset="-120"/>
                <a:ea typeface="微軟正黑體" panose="020B0604030504040204" pitchFamily="34" charset="-120"/>
              </a:rPr>
              <a:t>Chemical Bonding </a:t>
            </a:r>
            <a:r>
              <a:rPr lang="zh-TW" altLang="en-US" dirty="0">
                <a:latin typeface="微軟正黑體" panose="020B0604030504040204" pitchFamily="34" charset="-120"/>
                <a:ea typeface="微軟正黑體" panose="020B0604030504040204" pitchFamily="34" charset="-120"/>
              </a:rPr>
              <a:t>整合型計畫成果發表會」。本次發表會邀請計畫執行與申請中</a:t>
            </a:r>
            <a:r>
              <a:rPr lang="en-US" altLang="zh-TW" dirty="0">
                <a:latin typeface="微軟正黑體" panose="020B0604030504040204" pitchFamily="34" charset="-120"/>
                <a:ea typeface="微軟正黑體" panose="020B0604030504040204" pitchFamily="34" charset="-120"/>
              </a:rPr>
              <a:t>PI</a:t>
            </a:r>
            <a:r>
              <a:rPr lang="zh-TW" altLang="en-US" dirty="0">
                <a:latin typeface="微軟正黑體" panose="020B0604030504040204" pitchFamily="34" charset="-120"/>
                <a:ea typeface="微軟正黑體" panose="020B0604030504040204" pitchFamily="34" charset="-120"/>
              </a:rPr>
              <a:t>、複審委員、科技部人員及各團隊實驗室學生參與，計畫主持人團隊亦將以壁報展示成果。</a:t>
            </a:r>
          </a:p>
        </p:txBody>
      </p:sp>
    </p:spTree>
    <p:extLst>
      <p:ext uri="{BB962C8B-B14F-4D97-AF65-F5344CB8AC3E}">
        <p14:creationId xmlns:p14="http://schemas.microsoft.com/office/powerpoint/2010/main" val="33781428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45" y="20882"/>
            <a:ext cx="3877408" cy="2908056"/>
          </a:xfrm>
          <a:prstGeom prst="rect">
            <a:avLst/>
          </a:prstGeom>
        </p:spPr>
      </p:pic>
      <p:pic>
        <p:nvPicPr>
          <p:cNvPr id="4" name="圖片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45" y="2846678"/>
            <a:ext cx="3877408" cy="2617911"/>
          </a:xfrm>
          <a:prstGeom prst="rect">
            <a:avLst/>
          </a:prstGeom>
        </p:spPr>
      </p:pic>
      <p:pic>
        <p:nvPicPr>
          <p:cNvPr id="5" name="圖片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6607" y="20882"/>
            <a:ext cx="2664069" cy="2722403"/>
          </a:xfrm>
          <a:prstGeom prst="rect">
            <a:avLst/>
          </a:prstGeom>
        </p:spPr>
      </p:pic>
      <p:pic>
        <p:nvPicPr>
          <p:cNvPr id="7" name="圖片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38953" y="2743285"/>
            <a:ext cx="2729427" cy="2721303"/>
          </a:xfrm>
          <a:prstGeom prst="rect">
            <a:avLst/>
          </a:prstGeom>
        </p:spPr>
      </p:pic>
      <p:pic>
        <p:nvPicPr>
          <p:cNvPr id="8" name="圖片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6424428" y="178594"/>
            <a:ext cx="2898166" cy="2540977"/>
          </a:xfrm>
          <a:prstGeom prst="rect">
            <a:avLst/>
          </a:prstGeom>
        </p:spPr>
      </p:pic>
      <p:pic>
        <p:nvPicPr>
          <p:cNvPr id="9" name="圖片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5400000">
            <a:off x="6563456" y="2953117"/>
            <a:ext cx="2587136" cy="2508005"/>
          </a:xfrm>
          <a:prstGeom prst="rect">
            <a:avLst/>
          </a:prstGeom>
        </p:spPr>
      </p:pic>
      <p:sp>
        <p:nvSpPr>
          <p:cNvPr id="2" name="矩形 1"/>
          <p:cNvSpPr/>
          <p:nvPr/>
        </p:nvSpPr>
        <p:spPr>
          <a:xfrm>
            <a:off x="1426256" y="5464588"/>
            <a:ext cx="7684769" cy="1477328"/>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本次</a:t>
            </a:r>
            <a:r>
              <a:rPr lang="zh-TW" altLang="en-US" dirty="0" smtClean="0">
                <a:latin typeface="微軟正黑體" panose="020B0604030504040204" pitchFamily="34" charset="-120"/>
                <a:ea typeface="微軟正黑體" panose="020B0604030504040204" pitchFamily="34" charset="-120"/>
              </a:rPr>
              <a:t>會議</a:t>
            </a:r>
            <a:r>
              <a:rPr lang="zh-TW" altLang="en-US" b="1" dirty="0" smtClean="0">
                <a:latin typeface="微軟正黑體" panose="020B0604030504040204" pitchFamily="34" charset="-120"/>
                <a:ea typeface="微軟正黑體" panose="020B0604030504040204" pitchFamily="34" charset="-120"/>
              </a:rPr>
              <a:t>輔大</a:t>
            </a:r>
            <a:r>
              <a:rPr lang="zh-TW" altLang="en-US" b="1" dirty="0">
                <a:latin typeface="微軟正黑體" panose="020B0604030504040204" pitchFamily="34" charset="-120"/>
                <a:ea typeface="微軟正黑體" panose="020B0604030504040204" pitchFamily="34" charset="-120"/>
              </a:rPr>
              <a:t>團隊</a:t>
            </a:r>
            <a:r>
              <a:rPr lang="zh-TW" altLang="en-US" dirty="0">
                <a:latin typeface="微軟正黑體" panose="020B0604030504040204" pitchFamily="34" charset="-120"/>
                <a:ea typeface="微軟正黑體" panose="020B0604030504040204" pitchFamily="34" charset="-120"/>
              </a:rPr>
              <a:t>參與</a:t>
            </a:r>
            <a:r>
              <a:rPr lang="zh-TW" altLang="en-US" b="1" dirty="0">
                <a:latin typeface="微軟正黑體" panose="020B0604030504040204" pitchFamily="34" charset="-120"/>
                <a:ea typeface="微軟正黑體" panose="020B0604030504040204" pitchFamily="34" charset="-120"/>
              </a:rPr>
              <a:t>兩件整合型計畫</a:t>
            </a:r>
            <a:r>
              <a:rPr lang="zh-TW" altLang="en-US" dirty="0">
                <a:latin typeface="微軟正黑體" panose="020B0604030504040204" pitchFamily="34" charset="-120"/>
                <a:ea typeface="微軟正黑體" panose="020B0604030504040204" pitchFamily="34" charset="-120"/>
              </a:rPr>
              <a:t>如</a:t>
            </a:r>
            <a:r>
              <a:rPr lang="zh-TW" altLang="en-US" b="1" dirty="0">
                <a:latin typeface="微軟正黑體" panose="020B0604030504040204" pitchFamily="34" charset="-120"/>
                <a:ea typeface="微軟正黑體" panose="020B0604030504040204" pitchFamily="34" charset="-120"/>
              </a:rPr>
              <a:t>呂光烈教授</a:t>
            </a:r>
            <a:r>
              <a:rPr lang="zh-TW" altLang="en-US" dirty="0">
                <a:latin typeface="微軟正黑體" panose="020B0604030504040204" pitchFamily="34" charset="-120"/>
                <a:ea typeface="微軟正黑體" panose="020B0604030504040204" pitchFamily="34" charset="-120"/>
              </a:rPr>
              <a:t>領導輔大化學劉彥祥教授、游源祥教授、李慧玲教授和暨南國際大學化學系鄭淑華和吳景雲教授，結合四面體的化學鍵結的能量、上下游整合橫跨光電綠能材料以及生醫檢測技術開發。</a:t>
            </a:r>
            <a:r>
              <a:rPr lang="zh-TW" altLang="en-US" dirty="0" smtClean="0">
                <a:latin typeface="微軟正黑體" panose="020B0604030504040204" pitchFamily="34" charset="-120"/>
                <a:ea typeface="微軟正黑體" panose="020B0604030504040204" pitchFamily="34" charset="-120"/>
              </a:rPr>
              <a:t>另一由</a:t>
            </a:r>
            <a:r>
              <a:rPr lang="zh-TW" altLang="en-US" dirty="0">
                <a:latin typeface="微軟正黑體" panose="020B0604030504040204" pitchFamily="34" charset="-120"/>
                <a:ea typeface="微軟正黑體" panose="020B0604030504040204" pitchFamily="34" charset="-120"/>
              </a:rPr>
              <a:t>輔大化學劉維民教授參與師範大學化學與成大藥學所等。</a:t>
            </a:r>
          </a:p>
        </p:txBody>
      </p:sp>
    </p:spTree>
    <p:extLst>
      <p:ext uri="{BB962C8B-B14F-4D97-AF65-F5344CB8AC3E}">
        <p14:creationId xmlns:p14="http://schemas.microsoft.com/office/powerpoint/2010/main" val="284479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035289016"/>
              </p:ext>
            </p:extLst>
          </p:nvPr>
        </p:nvGraphicFramePr>
        <p:xfrm>
          <a:off x="448409" y="0"/>
          <a:ext cx="8559312" cy="5555182"/>
        </p:xfrm>
        <a:graphic>
          <a:graphicData uri="http://schemas.openxmlformats.org/drawingml/2006/table">
            <a:tbl>
              <a:tblPr/>
              <a:tblGrid>
                <a:gridCol w="644094">
                  <a:extLst>
                    <a:ext uri="{9D8B030D-6E8A-4147-A177-3AD203B41FA5}">
                      <a16:colId xmlns:a16="http://schemas.microsoft.com/office/drawing/2014/main" val="3152109355"/>
                    </a:ext>
                  </a:extLst>
                </a:gridCol>
                <a:gridCol w="533920">
                  <a:extLst>
                    <a:ext uri="{9D8B030D-6E8A-4147-A177-3AD203B41FA5}">
                      <a16:colId xmlns:a16="http://schemas.microsoft.com/office/drawing/2014/main" val="2478207067"/>
                    </a:ext>
                  </a:extLst>
                </a:gridCol>
                <a:gridCol w="779654">
                  <a:extLst>
                    <a:ext uri="{9D8B030D-6E8A-4147-A177-3AD203B41FA5}">
                      <a16:colId xmlns:a16="http://schemas.microsoft.com/office/drawing/2014/main" val="4165978299"/>
                    </a:ext>
                  </a:extLst>
                </a:gridCol>
                <a:gridCol w="971518">
                  <a:extLst>
                    <a:ext uri="{9D8B030D-6E8A-4147-A177-3AD203B41FA5}">
                      <a16:colId xmlns:a16="http://schemas.microsoft.com/office/drawing/2014/main" val="987333300"/>
                    </a:ext>
                  </a:extLst>
                </a:gridCol>
                <a:gridCol w="754975">
                  <a:extLst>
                    <a:ext uri="{9D8B030D-6E8A-4147-A177-3AD203B41FA5}">
                      <a16:colId xmlns:a16="http://schemas.microsoft.com/office/drawing/2014/main" val="2626990619"/>
                    </a:ext>
                  </a:extLst>
                </a:gridCol>
                <a:gridCol w="4875151">
                  <a:extLst>
                    <a:ext uri="{9D8B030D-6E8A-4147-A177-3AD203B41FA5}">
                      <a16:colId xmlns:a16="http://schemas.microsoft.com/office/drawing/2014/main" val="2476660199"/>
                    </a:ext>
                  </a:extLst>
                </a:gridCol>
              </a:tblGrid>
              <a:tr h="101146">
                <a:tc>
                  <a:txBody>
                    <a:bodyPr/>
                    <a:lstStyle/>
                    <a:p>
                      <a:pPr algn="ctr"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No.</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姓名</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服務機關</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系所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職稱</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壁報題目</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995592"/>
                  </a:ext>
                </a:extLst>
              </a:tr>
              <a:tr h="189346">
                <a:tc>
                  <a:txBody>
                    <a:bodyPr/>
                    <a:lstStyle/>
                    <a:p>
                      <a:pPr algn="ctr"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No.1</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Madasu</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Mahesh</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臺灣大學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博士後研究員</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Synthesis of Cubic Porous Coordination Cages (C-PCC) Incorporated with Ultra-Small Au Nanocrystals (</a:t>
                      </a: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詹益慈副教授</a:t>
                      </a: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55550"/>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No.2</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余承翰</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中央研究院</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博士後研究人員</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Applications of supramolecular-encapsulated metal nanoparticles on chemical and electro-catalysis (Prof. Tiow-Gan Ong)</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924588"/>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No.3</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郭俊宏</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中央研究院</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化學所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副研究員</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Metal@PCC Nanoreactor for Selective CO2 Conversion in Electrochemical System (</a:t>
                      </a: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王朝諺教授</a:t>
                      </a: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946683"/>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No.4</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王志傑</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東吳大學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Structural Characterization and Properties of Zn(II)-MOFs with Multi-Carboxylate-type and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Dipyridyl</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-type Ligands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王志傑教授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074561"/>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No.5</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游源祥</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輔仁大學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副教授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新穎</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MOFs/</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高分子</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石墨烯混成材料之化學鍵結及應用 </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Chemical Bonding and Applications of Novel MOF/Polymer/Graphene-based Hybrid Materials)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呂光烈教授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398417"/>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No.6</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鄭淑華</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暨南國際大學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應用化學系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金屬有機骨架及其衍生材料在電化學感測上的應用</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Preparation of Metal−Organic Frameworks and Their Related Materials for Electrochemical Sensing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呂光烈教授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00780"/>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No.8</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謝伊婷</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東吳大學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副教授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Mn</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-MOF/</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rGO</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modified electrodes for electrochemical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nitrofurans</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sensors;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王志傑教授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06915"/>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No.9</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呂世伊</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東吳大學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Theoretical insights of metal organic framework materials for chemical sensing applications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王志傑教授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769489"/>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No.10</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黃文滔</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臺灣大學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學生</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A Quantum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Langevin</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Equation Approach for Simulating Two-Dimensional Electronic Spectra in the Condensed Phase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郭哲來研究員</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766981"/>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No.11</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李慧玲</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輔仁大學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開發新穎金屬有機骨架磁性固相萃取結合液相層析串聯質譜法檢測氟喹諾酮類化合物 </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Metal−Organic Frameworks as A Novel Magnetic Sorbent for the Separation of Fluoroquinolones by LC-MS Platform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呂光烈教授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956096"/>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No.12</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劉維民</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輔仁大學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助理教授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Combinatorial Approach to Find Selective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Fluorogenic</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Probes for IAPP Aggregates;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杜玲嫻副教授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1715"/>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No.13</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陳韻雯</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成功大學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藥理學研究所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副教授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Evaluating therapeutic and detective strategies for toxic human islet amyloid polypeptide oligomer using in vitro, ex vivo and in vivo models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杜玲嫻副教授</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971645"/>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No.14</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林俊宏</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中央研究院</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生物化學研究所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研究員</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Enzyme structural and mechanistic studies of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asperpentyn</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biosynthesis.(</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林曉青副研究員</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80471"/>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No.15</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林曉青</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中央研究院</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生物化學所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副研究員</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Complexity generation of fungal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terpenoids</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the enzymatic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machinaries</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in the installation of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enyne</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functionality and the production of hybrid natural products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林曉青副研究員</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893709"/>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No.16</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鄭原忠</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臺灣大學</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化學系</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教授</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Dynamical Simulation of Time-resolved Nonlinear Spectra of Coupled Electronic-Vibrational Dynamics</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701146"/>
                  </a:ext>
                </a:extLst>
              </a:tr>
              <a:tr h="189346">
                <a:tc>
                  <a:txBody>
                    <a:bodyPr/>
                    <a:lstStyle/>
                    <a:p>
                      <a:pPr algn="ctr" fontAlgn="ctr"/>
                      <a:r>
                        <a:rPr lang="en-US" sz="1000" b="0" i="0" u="none" strike="noStrike">
                          <a:solidFill>
                            <a:srgbClr val="000000"/>
                          </a:solidFill>
                          <a:effectLst/>
                          <a:latin typeface="微軟正黑體" panose="020B0604030504040204" pitchFamily="34" charset="-120"/>
                          <a:ea typeface="微軟正黑體" panose="020B0604030504040204" pitchFamily="34" charset="-120"/>
                        </a:rPr>
                        <a:t>No.17</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林至闓</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中央研究院</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原子與分子科學研究所</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博士後研究學者</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Spectroscopy of solvated </a:t>
                      </a:r>
                      <a:r>
                        <a:rPr lang="en-US" sz="1000" b="0" i="0" u="none" strike="noStrike" dirty="0" err="1">
                          <a:solidFill>
                            <a:srgbClr val="000000"/>
                          </a:solidFill>
                          <a:effectLst/>
                          <a:latin typeface="微軟正黑體" panose="020B0604030504040204" pitchFamily="34" charset="-120"/>
                          <a:ea typeface="微軟正黑體" panose="020B0604030504040204" pitchFamily="34" charset="-120"/>
                        </a:rPr>
                        <a:t>methylammonium</a:t>
                      </a:r>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 cation: Modeling local environment in organic-inorganic halide perovskite (</a:t>
                      </a:r>
                      <a:r>
                        <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rPr>
                        <a:t>郭哲來研究員</a:t>
                      </a:r>
                      <a:r>
                        <a:rPr lang="en-US" altLang="zh-TW" sz="10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046" marR="4046" marT="4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90439"/>
                  </a:ext>
                </a:extLst>
              </a:tr>
            </a:tbl>
          </a:graphicData>
        </a:graphic>
      </p:graphicFrame>
    </p:spTree>
    <p:extLst>
      <p:ext uri="{BB962C8B-B14F-4D97-AF65-F5344CB8AC3E}">
        <p14:creationId xmlns:p14="http://schemas.microsoft.com/office/powerpoint/2010/main" val="290757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575" y="0"/>
            <a:ext cx="5081609" cy="6858000"/>
          </a:xfrm>
          <a:prstGeom prst="rect">
            <a:avLst/>
          </a:prstGeom>
        </p:spPr>
      </p:pic>
      <p:sp>
        <p:nvSpPr>
          <p:cNvPr id="4" name="文字方塊 3"/>
          <p:cNvSpPr txBox="1"/>
          <p:nvPr/>
        </p:nvSpPr>
        <p:spPr>
          <a:xfrm>
            <a:off x="1784838" y="61546"/>
            <a:ext cx="5389685" cy="448408"/>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566667231"/>
      </p:ext>
    </p:extLst>
  </p:cSld>
  <p:clrMapOvr>
    <a:masterClrMapping/>
  </p:clrMapOvr>
</p:sld>
</file>

<file path=ppt/theme/theme1.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標楷體+Times new roman">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TotalTime>
  <Words>629</Words>
  <Application>Microsoft Office PowerPoint</Application>
  <PresentationFormat>如螢幕大小 (4:3)</PresentationFormat>
  <Paragraphs>106</Paragraphs>
  <Slides>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微軟正黑體</vt:lpstr>
      <vt:lpstr>新細明體</vt:lpstr>
      <vt:lpstr>標楷體</vt:lpstr>
      <vt:lpstr>Arial</vt:lpstr>
      <vt:lpstr>Calibri</vt:lpstr>
      <vt:lpstr>Times New Roman</vt:lpstr>
      <vt:lpstr>2_Office 佈景主題</vt:lpstr>
      <vt:lpstr>110年 Chemical Bonding 整合型計畫成果發表會　 </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偉廷 榮</dc:creator>
  <cp:lastModifiedBy>pin-chiu yeh</cp:lastModifiedBy>
  <cp:revision>59</cp:revision>
  <cp:lastPrinted>2021-03-02T02:50:39Z</cp:lastPrinted>
  <dcterms:created xsi:type="dcterms:W3CDTF">2020-08-04T06:52:43Z</dcterms:created>
  <dcterms:modified xsi:type="dcterms:W3CDTF">2021-05-06T04:57:35Z</dcterms:modified>
</cp:coreProperties>
</file>